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2191970" cy="6858000"/>
  <p:notesSz cx="6858000" cy="1219197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4" Type="http://schemas.openxmlformats.org/officeDocument/2006/relationships/image" Target="../media/image-1-4.png"/><Relationship Id="rId5" Type="http://schemas.openxmlformats.org/officeDocument/2006/relationships/image" Target="../media/image-1-5.png"/><Relationship Id="rId6" Type="http://schemas.openxmlformats.org/officeDocument/2006/relationships/image" Target="../media/image-1-6.png"/><Relationship Id="rId7" Type="http://schemas.openxmlformats.org/officeDocument/2006/relationships/image" Target="../media/image-1-7.png"/><Relationship Id="rId8" Type="http://schemas.openxmlformats.org/officeDocument/2006/relationships/slideLayout" Target="../slideLayouts/slideLayout1.xml"/><Relationship Id="rId9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image" Target="../media/image-2-4.png"/><Relationship Id="rId5" Type="http://schemas.openxmlformats.org/officeDocument/2006/relationships/image" Target="../media/image-2-5.png"/><Relationship Id="rId6" Type="http://schemas.openxmlformats.org/officeDocument/2006/relationships/image" Target="../media/image-2-6.png"/><Relationship Id="rId7" Type="http://schemas.openxmlformats.org/officeDocument/2006/relationships/image" Target="../media/image-2-7.png"/><Relationship Id="rId8" Type="http://schemas.openxmlformats.org/officeDocument/2006/relationships/image" Target="../media/image-2-8.png"/><Relationship Id="rId9" Type="http://schemas.openxmlformats.org/officeDocument/2006/relationships/image" Target="../media/image-2-9.png"/><Relationship Id="rId10" Type="http://schemas.openxmlformats.org/officeDocument/2006/relationships/image" Target="../media/image-2-10.png"/><Relationship Id="rId11" Type="http://schemas.openxmlformats.org/officeDocument/2006/relationships/image" Target="../media/image-2-11.png"/><Relationship Id="rId12" Type="http://schemas.openxmlformats.org/officeDocument/2006/relationships/image" Target="../media/image-2-12.png"/><Relationship Id="rId13" Type="http://schemas.openxmlformats.org/officeDocument/2006/relationships/image" Target="../media/image-2-13.png"/><Relationship Id="rId14" Type="http://schemas.openxmlformats.org/officeDocument/2006/relationships/image" Target="../media/image-2-14.png"/><Relationship Id="rId15" Type="http://schemas.openxmlformats.org/officeDocument/2006/relationships/image" Target="../media/image-2-15.png"/><Relationship Id="rId16" Type="http://schemas.openxmlformats.org/officeDocument/2006/relationships/slideLayout" Target="../slideLayouts/slideLayout1.xml"/><Relationship Id="rId17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image" Target="../media/image-3-5.png"/><Relationship Id="rId6" Type="http://schemas.openxmlformats.org/officeDocument/2006/relationships/image" Target="../media/image-3-6.png"/><Relationship Id="rId7" Type="http://schemas.openxmlformats.org/officeDocument/2006/relationships/image" Target="../media/image-3-7.png"/><Relationship Id="rId8" Type="http://schemas.openxmlformats.org/officeDocument/2006/relationships/image" Target="../media/image-3-8.png"/><Relationship Id="rId9" Type="http://schemas.openxmlformats.org/officeDocument/2006/relationships/image" Target="../media/image-3-9.png"/><Relationship Id="rId10" Type="http://schemas.openxmlformats.org/officeDocument/2006/relationships/image" Target="../media/image-3-10.png"/><Relationship Id="rId11" Type="http://schemas.openxmlformats.org/officeDocument/2006/relationships/image" Target="../media/image-3-11.png"/><Relationship Id="rId12" Type="http://schemas.openxmlformats.org/officeDocument/2006/relationships/image" Target="../media/image-3-12.png"/><Relationship Id="rId13" Type="http://schemas.openxmlformats.org/officeDocument/2006/relationships/slideLayout" Target="../slideLayouts/slideLayout1.xml"/><Relationship Id="rId1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image" Target="../media/image-5-6.png"/><Relationship Id="rId7" Type="http://schemas.openxmlformats.org/officeDocument/2006/relationships/image" Target="../media/image-5-7.png"/><Relationship Id="rId8" Type="http://schemas.openxmlformats.org/officeDocument/2006/relationships/slideLayout" Target="../slideLayouts/slideLayout1.xml"/><Relationship Id="rId9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image" Target="../media/image-6-6.png"/><Relationship Id="rId7" Type="http://schemas.openxmlformats.org/officeDocument/2006/relationships/image" Target="../media/image-6-7.png"/><Relationship Id="rId8" Type="http://schemas.openxmlformats.org/officeDocument/2006/relationships/image" Target="../media/image-6-8.png"/><Relationship Id="rId9" Type="http://schemas.openxmlformats.org/officeDocument/2006/relationships/slideLayout" Target="../slideLayouts/slideLayout1.xml"/><Relationship Id="rId10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image" Target="../media/image-7-6.png"/><Relationship Id="rId7" Type="http://schemas.openxmlformats.org/officeDocument/2006/relationships/image" Target="../media/image-7-7.png"/><Relationship Id="rId8" Type="http://schemas.openxmlformats.org/officeDocument/2006/relationships/slideLayout" Target="../slideLayouts/slideLayout1.xml"/><Relationship Id="rId9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6" Type="http://schemas.openxmlformats.org/officeDocument/2006/relationships/image" Target="../media/image-8-6.png"/><Relationship Id="rId7" Type="http://schemas.openxmlformats.org/officeDocument/2006/relationships/image" Target="../media/image-8-7.png"/><Relationship Id="rId8" Type="http://schemas.openxmlformats.org/officeDocument/2006/relationships/image" Target="../media/image-8-8.png"/><Relationship Id="rId9" Type="http://schemas.openxmlformats.org/officeDocument/2006/relationships/image" Target="../media/image-8-9.png"/><Relationship Id="rId10" Type="http://schemas.openxmlformats.org/officeDocument/2006/relationships/image" Target="../media/image-8-10.png"/><Relationship Id="rId11" Type="http://schemas.openxmlformats.org/officeDocument/2006/relationships/image" Target="../media/image-8-5.png"/><Relationship Id="rId12" Type="http://schemas.openxmlformats.org/officeDocument/2006/relationships/image" Target="../media/image-8-6.png"/><Relationship Id="rId13" Type="http://schemas.openxmlformats.org/officeDocument/2006/relationships/image" Target="../media/image-8-7.png"/><Relationship Id="rId14" Type="http://schemas.openxmlformats.org/officeDocument/2006/relationships/image" Target="../media/image-8-14.png"/><Relationship Id="rId15" Type="http://schemas.openxmlformats.org/officeDocument/2006/relationships/image" Target="../media/image-8-15.png"/><Relationship Id="rId16" Type="http://schemas.openxmlformats.org/officeDocument/2006/relationships/image" Target="../media/image-8-16.png"/><Relationship Id="rId17" Type="http://schemas.openxmlformats.org/officeDocument/2006/relationships/slideLayout" Target="../slideLayouts/slideLayout1.xml"/><Relationship Id="rId18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0F172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0"/>
            <a:ext cx="12192000" cy="6858000"/>
          </a:xfrm>
          <a:prstGeom prst="roundRect">
            <a:avLst>
              <a:gd name="adj" fmla="val 2222"/>
            </a:avLst>
          </a:prstGeom>
          <a:solidFill>
            <a:srgbClr val="FFFFFF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pic>
        <p:nvPicPr>
          <p:cNvPr id="3" name="Image 0" descr="/var/folders/1y/yzhkrds14j1gm67qjvlds8tm7vvy2b/T/icon-bg-aqljtpj43-1768294470381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6096000" cy="6858000"/>
          </a:xfrm>
          <a:prstGeom prst="rect">
            <a:avLst/>
          </a:prstGeom>
        </p:spPr>
      </p:pic>
      <p:pic>
        <p:nvPicPr>
          <p:cNvPr id="4" name="Image 1" descr="/var/folders/1y/yzhkrds14j1gm67qjvlds8tm7vvy2b/T/icon-bg-icon-7mm4ckx0s-1768294470619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0" y="0"/>
            <a:ext cx="3657600" cy="3657600"/>
          </a:xfrm>
          <a:prstGeom prst="rect">
            <a:avLst/>
          </a:prstGeom>
        </p:spPr>
      </p:pic>
      <p:pic>
        <p:nvPicPr>
          <p:cNvPr id="5" name="Image 2" descr="/var/folders/1y/yzhkrds14j1gm67qjvlds8tm7vvy2b/T/icon-bg-icon-jm127mcp5-1768294470677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419600"/>
            <a:ext cx="2438400" cy="2438400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457200" y="2205038"/>
            <a:ext cx="5181600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spcAft>
                <a:spcPts val="1800"/>
              </a:spcAft>
              <a:buNone/>
            </a:pPr>
            <a:r>
              <a:rPr lang="en-US" sz="9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494300</a:t>
            </a:r>
            <a:pPr algn="l" indent="0" marL="0">
              <a:lnSpc>
                <a:spcPts val="1800"/>
              </a:lnSpc>
              <a:spcAft>
                <a:spcPts val="180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pPr algn="l" indent="0" marL="0">
              <a:lnSpc>
                <a:spcPts val="1800"/>
              </a:lnSpc>
              <a:spcAft>
                <a:spcPts val="1800"/>
              </a:spcAft>
              <a:buNone/>
            </a:pPr>
            <a:r>
              <a:rPr lang="en-US" sz="1050" b="1" dirty="0">
                <a:solidFill>
                  <a:srgbClr val="34D39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2026 Investment Analysis</a:t>
            </a:r>
            <a:endParaRPr lang="en-US" sz="1200" dirty="0"/>
          </a:p>
        </p:txBody>
      </p:sp>
      <p:sp>
        <p:nvSpPr>
          <p:cNvPr id="7" name="Text 2"/>
          <p:cNvSpPr/>
          <p:nvPr/>
        </p:nvSpPr>
        <p:spPr>
          <a:xfrm>
            <a:off x="457200" y="2681288"/>
            <a:ext cx="5181600" cy="12858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375"/>
              </a:lnSpc>
              <a:spcAft>
                <a:spcPts val="1200"/>
              </a:spcAft>
              <a:buNone/>
            </a:pPr>
            <a:r>
              <a:rPr lang="en-US" sz="27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KODEX
미국나스닥100
</a:t>
            </a:r>
            <a:pPr algn="l" indent="0" marL="0">
              <a:lnSpc>
                <a:spcPts val="3375"/>
              </a:lnSpc>
              <a:spcAft>
                <a:spcPts val="1200"/>
              </a:spcAft>
              <a:buNone/>
            </a:pPr>
            <a:r>
              <a:rPr lang="en-US" sz="2700" b="1" dirty="0">
                <a:solidFill>
                  <a:srgbClr val="34D39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데일리커버드콜OTM</a:t>
            </a:r>
            <a:endParaRPr lang="en-US" sz="2700" dirty="0"/>
          </a:p>
        </p:txBody>
      </p:sp>
      <p:sp>
        <p:nvSpPr>
          <p:cNvPr id="8" name="Text 3"/>
          <p:cNvSpPr/>
          <p:nvPr/>
        </p:nvSpPr>
        <p:spPr>
          <a:xfrm>
            <a:off x="457200" y="4119562"/>
            <a:ext cx="5181600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94A3B8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2세대 커버드콜 ETF</a:t>
            </a:r>
            <a:endParaRPr lang="en-US" sz="1350" dirty="0"/>
          </a:p>
          <a:p>
            <a:pPr algn="l"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94A3B8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인컴 + 성장의 하이브리드 전략</a:t>
            </a:r>
            <a:endParaRPr lang="en-US" sz="1350" dirty="0"/>
          </a:p>
        </p:txBody>
      </p:sp>
      <p:sp>
        <p:nvSpPr>
          <p:cNvPr id="9" name="Text 4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FFFFF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10" name="Text 5"/>
          <p:cNvSpPr/>
          <p:nvPr/>
        </p:nvSpPr>
        <p:spPr>
          <a:xfrm>
            <a:off x="6805613" y="1671638"/>
            <a:ext cx="5245418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spcAft>
                <a:spcPts val="1800"/>
              </a:spcAft>
              <a:buNone/>
            </a:pPr>
            <a:r>
              <a:rPr lang="en-US" sz="1500" b="1" dirty="0">
                <a:solidFill>
                  <a:srgbClr val="1E293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Key Highlights</a:t>
            </a:r>
            <a:endParaRPr lang="en-US" sz="1500" dirty="0"/>
          </a:p>
        </p:txBody>
      </p:sp>
      <p:pic>
        <p:nvPicPr>
          <p:cNvPr id="11" name="Image 3" descr="/var/folders/1y/yzhkrds14j1gm67qjvlds8tm7vvy2b/T/icon-icon-qpz1jo6ei-1768294470767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7000" y="1709738"/>
            <a:ext cx="214313" cy="190500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6477000" y="2166938"/>
            <a:ext cx="5334000" cy="723900"/>
          </a:xfrm>
          <a:prstGeom prst="roundRect">
            <a:avLst>
              <a:gd name="adj" fmla="val 15789"/>
            </a:avLst>
          </a:prstGeom>
          <a:solidFill>
            <a:srgbClr val="ECFDF5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13" name="Shape 7"/>
          <p:cNvSpPr/>
          <p:nvPr/>
        </p:nvSpPr>
        <p:spPr>
          <a:xfrm>
            <a:off x="6496050" y="2166938"/>
            <a:ext cx="0" cy="723900"/>
          </a:xfrm>
          <a:prstGeom prst="line">
            <a:avLst/>
          </a:prstGeom>
          <a:noFill/>
          <a:ln w="38100">
            <a:solidFill>
              <a:srgbClr val="10B981"/>
            </a:solidFill>
            <a:prstDash val="solid"/>
          </a:ln>
        </p:spPr>
      </p:sp>
      <p:pic>
        <p:nvPicPr>
          <p:cNvPr id="14" name="Image 4" descr="/var/folders/1y/yzhkrds14j1gm67qjvlds8tm7vvy2b/T/icon-bg-icon-4nhi19ln4-1768294470808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7500" y="2319338"/>
            <a:ext cx="381000" cy="381000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7200900" y="2319338"/>
            <a:ext cx="2414576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334155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Daily 1% OTM</a:t>
            </a:r>
            <a:endParaRPr lang="en-US" sz="1200" dirty="0"/>
          </a:p>
        </p:txBody>
      </p:sp>
      <p:sp>
        <p:nvSpPr>
          <p:cNvPr id="16" name="Text 9"/>
          <p:cNvSpPr/>
          <p:nvPr/>
        </p:nvSpPr>
        <p:spPr>
          <a:xfrm>
            <a:off x="7200900" y="2547938"/>
            <a:ext cx="26003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64748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매일 1% 상승 참여 + 옵션 프리미엄 수취</a:t>
            </a:r>
            <a:endParaRPr lang="en-US" sz="1050" dirty="0"/>
          </a:p>
        </p:txBody>
      </p:sp>
      <p:sp>
        <p:nvSpPr>
          <p:cNvPr id="17" name="Text 10"/>
          <p:cNvSpPr/>
          <p:nvPr/>
        </p:nvSpPr>
        <p:spPr>
          <a:xfrm>
            <a:off x="6477000" y="3043238"/>
            <a:ext cx="5334000" cy="723900"/>
          </a:xfrm>
          <a:prstGeom prst="roundRect">
            <a:avLst>
              <a:gd name="adj" fmla="val 15789"/>
            </a:avLst>
          </a:prstGeom>
          <a:solidFill>
            <a:srgbClr val="EFF6FF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18" name="Shape 11"/>
          <p:cNvSpPr/>
          <p:nvPr/>
        </p:nvSpPr>
        <p:spPr>
          <a:xfrm>
            <a:off x="6496050" y="3043238"/>
            <a:ext cx="0" cy="723900"/>
          </a:xfrm>
          <a:prstGeom prst="line">
            <a:avLst/>
          </a:prstGeom>
          <a:noFill/>
          <a:ln w="38100">
            <a:solidFill>
              <a:srgbClr val="3B82F6"/>
            </a:solidFill>
            <a:prstDash val="solid"/>
          </a:ln>
        </p:spPr>
      </p:sp>
      <p:pic>
        <p:nvPicPr>
          <p:cNvPr id="19" name="Image 5" descr="/var/folders/1y/yzhkrds14j1gm67qjvlds8tm7vvy2b/T/icon-bg-icon-z1qolp6ki-1768294470849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67500" y="3195638"/>
            <a:ext cx="381000" cy="381000"/>
          </a:xfrm>
          <a:prstGeom prst="rect">
            <a:avLst/>
          </a:prstGeom>
        </p:spPr>
      </p:pic>
      <p:sp>
        <p:nvSpPr>
          <p:cNvPr id="20" name="Text 12"/>
          <p:cNvSpPr/>
          <p:nvPr/>
        </p:nvSpPr>
        <p:spPr>
          <a:xfrm>
            <a:off x="7200900" y="3195638"/>
            <a:ext cx="30418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334155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연 10~20% 분배율</a:t>
            </a:r>
            <a:endParaRPr lang="en-US" sz="1200" dirty="0"/>
          </a:p>
        </p:txBody>
      </p:sp>
      <p:sp>
        <p:nvSpPr>
          <p:cNvPr id="21" name="Text 13"/>
          <p:cNvSpPr/>
          <p:nvPr/>
        </p:nvSpPr>
        <p:spPr>
          <a:xfrm>
            <a:off x="7200900" y="3424238"/>
            <a:ext cx="3432429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64748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변동성을 현금으로 치환하는 Volatility Harvesting</a:t>
            </a:r>
            <a:endParaRPr lang="en-US" sz="1050" dirty="0"/>
          </a:p>
        </p:txBody>
      </p:sp>
      <p:sp>
        <p:nvSpPr>
          <p:cNvPr id="22" name="Text 14"/>
          <p:cNvSpPr/>
          <p:nvPr/>
        </p:nvSpPr>
        <p:spPr>
          <a:xfrm>
            <a:off x="6477000" y="3919537"/>
            <a:ext cx="5334000" cy="723900"/>
          </a:xfrm>
          <a:prstGeom prst="roundRect">
            <a:avLst>
              <a:gd name="adj" fmla="val 15789"/>
            </a:avLst>
          </a:prstGeom>
          <a:solidFill>
            <a:srgbClr val="FAF5FF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23" name="Shape 15"/>
          <p:cNvSpPr/>
          <p:nvPr/>
        </p:nvSpPr>
        <p:spPr>
          <a:xfrm>
            <a:off x="6496050" y="3919537"/>
            <a:ext cx="0" cy="723900"/>
          </a:xfrm>
          <a:prstGeom prst="line">
            <a:avLst/>
          </a:prstGeom>
          <a:noFill/>
          <a:ln w="38100">
            <a:solidFill>
              <a:srgbClr val="A855F7"/>
            </a:solidFill>
            <a:prstDash val="solid"/>
          </a:ln>
        </p:spPr>
      </p:sp>
      <p:pic>
        <p:nvPicPr>
          <p:cNvPr id="24" name="Image 6" descr="/var/folders/1y/yzhkrds14j1gm67qjvlds8tm7vvy2b/T/icon-bg-icon-qlx3hw0a2-1768294470883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67500" y="4071938"/>
            <a:ext cx="381000" cy="381000"/>
          </a:xfrm>
          <a:prstGeom prst="rect">
            <a:avLst/>
          </a:prstGeom>
        </p:spPr>
      </p:pic>
      <p:sp>
        <p:nvSpPr>
          <p:cNvPr id="25" name="Text 16"/>
          <p:cNvSpPr/>
          <p:nvPr/>
        </p:nvSpPr>
        <p:spPr>
          <a:xfrm>
            <a:off x="7200900" y="4071938"/>
            <a:ext cx="202692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334155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하락장 방어</a:t>
            </a:r>
            <a:endParaRPr lang="en-US" sz="1200" dirty="0"/>
          </a:p>
        </p:txBody>
      </p:sp>
      <p:sp>
        <p:nvSpPr>
          <p:cNvPr id="26" name="Text 17"/>
          <p:cNvSpPr/>
          <p:nvPr/>
        </p:nvSpPr>
        <p:spPr>
          <a:xfrm>
            <a:off x="7200900" y="4300538"/>
            <a:ext cx="2214277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64748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옵션 프리미엄으로 손실 일부 상쇄</a:t>
            </a:r>
            <a:endParaRPr lang="en-US" sz="1050" dirty="0"/>
          </a:p>
        </p:txBody>
      </p:sp>
      <p:sp>
        <p:nvSpPr>
          <p:cNvPr id="27" name="Shape 18"/>
          <p:cNvSpPr/>
          <p:nvPr/>
        </p:nvSpPr>
        <p:spPr>
          <a:xfrm>
            <a:off x="6477000" y="4876800"/>
            <a:ext cx="5334000" cy="0"/>
          </a:xfrm>
          <a:prstGeom prst="line">
            <a:avLst/>
          </a:prstGeom>
          <a:noFill/>
          <a:ln w="9525">
            <a:solidFill>
              <a:srgbClr val="E2E8F0"/>
            </a:solidFill>
            <a:prstDash val="solid"/>
          </a:ln>
        </p:spPr>
      </p:sp>
      <p:sp>
        <p:nvSpPr>
          <p:cNvPr id="28" name="Text 19"/>
          <p:cNvSpPr/>
          <p:nvPr/>
        </p:nvSpPr>
        <p:spPr>
          <a:xfrm>
            <a:off x="6477000" y="5033963"/>
            <a:ext cx="5636362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900" dirty="0">
                <a:solidFill>
                  <a:srgbClr val="94A3B8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출처: 삼성자산운용, Goldman Sachs, McKinsey</a:t>
            </a:r>
            <a:endParaRPr lang="en-US" sz="9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0F172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var/folders/1y/yzhkrds14j1gm67qjvlds8tm7vvy2b/T/icon-bg-fv30zkyqc-1768294473711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57200" y="457200"/>
            <a:ext cx="112776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1E293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커버드콜 ETF의 </a:t>
            </a:r>
            <a:pPr algn="l" indent="0" marL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2563E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진화</a:t>
            </a:r>
            <a:endParaRPr lang="en-US" sz="2700" dirty="0"/>
          </a:p>
        </p:txBody>
      </p:sp>
      <p:sp>
        <p:nvSpPr>
          <p:cNvPr id="4" name="Text 1"/>
          <p:cNvSpPr/>
          <p:nvPr/>
        </p:nvSpPr>
        <p:spPr>
          <a:xfrm>
            <a:off x="457200" y="914400"/>
            <a:ext cx="11640922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spcBef>
                <a:spcPts val="600"/>
              </a:spcBef>
              <a:buNone/>
            </a:pPr>
            <a:r>
              <a:rPr lang="en-US" sz="1200" dirty="0">
                <a:solidFill>
                  <a:srgbClr val="64748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월간 ATM에서 일간 OTM으로 - 상방 막힘 문제 해소</a:t>
            </a:r>
            <a:endParaRPr lang="en-US" sz="1200" dirty="0"/>
          </a:p>
        </p:txBody>
      </p:sp>
      <p:sp>
        <p:nvSpPr>
          <p:cNvPr id="5" name="Text 2"/>
          <p:cNvSpPr/>
          <p:nvPr/>
        </p:nvSpPr>
        <p:spPr>
          <a:xfrm>
            <a:off x="457200" y="1371600"/>
            <a:ext cx="5105400" cy="4152900"/>
          </a:xfrm>
          <a:prstGeom prst="roundRect">
            <a:avLst>
              <a:gd name="adj" fmla="val 3670"/>
            </a:avLst>
          </a:prstGeom>
          <a:solidFill>
            <a:srgbClr val="F1F5F9"/>
          </a:solidFill>
          <a:ln w="19050">
            <a:solidFill>
              <a:srgbClr val="CBD5E1"/>
            </a:solidFill>
          </a:ln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pic>
        <p:nvPicPr>
          <p:cNvPr id="6" name="Image 1" descr="/var/folders/1y/yzhkrds14j1gm67qjvlds8tm7vvy2b/T/icon-styled-span-cas8x8o8s-1768294474249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2396" y="1609725"/>
            <a:ext cx="1014859" cy="26670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2432387" y="1609725"/>
            <a:ext cx="1154876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1500"/>
              </a:lnSpc>
              <a:buNone/>
            </a:pPr>
            <a:r>
              <a:rPr lang="en-US" sz="105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1세대 QYLD</a:t>
            </a:r>
            <a:endParaRPr lang="en-US" sz="1050" dirty="0"/>
          </a:p>
        </p:txBody>
      </p:sp>
      <p:sp>
        <p:nvSpPr>
          <p:cNvPr id="8" name="Text 4"/>
          <p:cNvSpPr/>
          <p:nvPr/>
        </p:nvSpPr>
        <p:spPr>
          <a:xfrm>
            <a:off x="704850" y="2000250"/>
            <a:ext cx="4610100" cy="4572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9" name="Text 5"/>
          <p:cNvSpPr/>
          <p:nvPr/>
        </p:nvSpPr>
        <p:spPr>
          <a:xfrm>
            <a:off x="1162050" y="2000250"/>
            <a:ext cx="4152900" cy="457200"/>
          </a:xfrm>
          <a:prstGeom prst="rect">
            <a:avLst/>
          </a:prstGeom>
          <a:noFill/>
          <a:ln/>
        </p:spPr>
        <p:txBody>
          <a:bodyPr wrap="square" lIns="114300" tIns="114300" rIns="114300" bIns="11430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7556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옵션 주기: </a:t>
            </a:r>
            <a:pPr algn="l"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47556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월간</a:t>
            </a:r>
            <a:endParaRPr lang="en-US" sz="1200" dirty="0"/>
          </a:p>
        </p:txBody>
      </p:sp>
      <p:sp>
        <p:nvSpPr>
          <p:cNvPr id="10" name="Text 6"/>
          <p:cNvSpPr/>
          <p:nvPr/>
        </p:nvSpPr>
        <p:spPr>
          <a:xfrm>
            <a:off x="704850" y="2571750"/>
            <a:ext cx="4610100" cy="4572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11" name="Text 7"/>
          <p:cNvSpPr/>
          <p:nvPr/>
        </p:nvSpPr>
        <p:spPr>
          <a:xfrm>
            <a:off x="1162050" y="2571750"/>
            <a:ext cx="4152900" cy="457200"/>
          </a:xfrm>
          <a:prstGeom prst="rect">
            <a:avLst/>
          </a:prstGeom>
          <a:noFill/>
          <a:ln/>
        </p:spPr>
        <p:txBody>
          <a:bodyPr wrap="square" lIns="114300" tIns="114300" rIns="114300" bIns="114300" rtlCol="0" anchor="t"/>
          <a:lstStyle/>
          <a:p>
            <a:pPr algn="l" indent="0" marL="0">
              <a:lnSpc>
                <a:spcPts val="1800"/>
              </a:lnSpc>
              <a:spcBef>
                <a:spcPts val="900"/>
              </a:spcBef>
              <a:buNone/>
            </a:pPr>
            <a:r>
              <a:rPr lang="en-US" sz="12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pPr algn="l" indent="0" marL="0">
              <a:lnSpc>
                <a:spcPts val="1800"/>
              </a:lnSpc>
              <a:spcBef>
                <a:spcPts val="900"/>
              </a:spcBef>
              <a:buNone/>
            </a:pPr>
            <a:r>
              <a:rPr lang="en-US" sz="1200" dirty="0">
                <a:solidFill>
                  <a:srgbClr val="47556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행사 가격: </a:t>
            </a:r>
            <a:pPr algn="l" indent="0" marL="0">
              <a:lnSpc>
                <a:spcPts val="1800"/>
              </a:lnSpc>
              <a:spcBef>
                <a:spcPts val="900"/>
              </a:spcBef>
              <a:buNone/>
            </a:pPr>
            <a:r>
              <a:rPr lang="en-US" sz="1200" b="1" dirty="0">
                <a:solidFill>
                  <a:srgbClr val="47556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ATM (등가격)</a:t>
            </a:r>
            <a:endParaRPr lang="en-US" sz="1200" dirty="0"/>
          </a:p>
        </p:txBody>
      </p:sp>
      <p:sp>
        <p:nvSpPr>
          <p:cNvPr id="12" name="Text 8"/>
          <p:cNvSpPr/>
          <p:nvPr/>
        </p:nvSpPr>
        <p:spPr>
          <a:xfrm>
            <a:off x="704850" y="3143250"/>
            <a:ext cx="4610100" cy="476250"/>
          </a:xfrm>
          <a:prstGeom prst="roundRect">
            <a:avLst>
              <a:gd name="adj" fmla="val 16000"/>
            </a:avLst>
          </a:prstGeom>
          <a:solidFill>
            <a:srgbClr val="FEF2F2"/>
          </a:solidFill>
          <a:ln w="9525">
            <a:solidFill>
              <a:srgbClr val="FECACA"/>
            </a:solidFill>
          </a:ln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13" name="Text 9"/>
          <p:cNvSpPr/>
          <p:nvPr/>
        </p:nvSpPr>
        <p:spPr>
          <a:xfrm>
            <a:off x="1171575" y="3143250"/>
            <a:ext cx="4143375" cy="476250"/>
          </a:xfrm>
          <a:prstGeom prst="rect">
            <a:avLst/>
          </a:prstGeom>
          <a:noFill/>
          <a:ln/>
        </p:spPr>
        <p:txBody>
          <a:bodyPr wrap="square" lIns="114300" tIns="114300" rIns="114300" bIns="114300" rtlCol="0" anchor="t"/>
          <a:lstStyle/>
          <a:p>
            <a:pPr algn="l" indent="0" marL="0">
              <a:lnSpc>
                <a:spcPts val="1800"/>
              </a:lnSpc>
              <a:spcBef>
                <a:spcPts val="900"/>
              </a:spcBef>
              <a:buNone/>
            </a:pPr>
            <a:r>
              <a:rPr lang="en-US" sz="12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pPr algn="l" indent="0" marL="0">
              <a:lnSpc>
                <a:spcPts val="1800"/>
              </a:lnSpc>
              <a:spcBef>
                <a:spcPts val="900"/>
              </a:spcBef>
              <a:buNone/>
            </a:pPr>
            <a:r>
              <a:rPr lang="en-US" sz="1200" dirty="0">
                <a:solidFill>
                  <a:srgbClr val="DC2626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상승 참여: </a:t>
            </a:r>
            <a:pPr algn="l" indent="0" marL="0">
              <a:lnSpc>
                <a:spcPts val="1800"/>
              </a:lnSpc>
              <a:spcBef>
                <a:spcPts val="900"/>
              </a:spcBef>
              <a:buNone/>
            </a:pPr>
            <a:r>
              <a:rPr lang="en-US" sz="1200" b="1" dirty="0">
                <a:solidFill>
                  <a:srgbClr val="DC2626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없음</a:t>
            </a:r>
            <a:endParaRPr lang="en-US" sz="1200" dirty="0"/>
          </a:p>
        </p:txBody>
      </p:sp>
      <p:sp>
        <p:nvSpPr>
          <p:cNvPr id="14" name="Text 10"/>
          <p:cNvSpPr/>
          <p:nvPr/>
        </p:nvSpPr>
        <p:spPr>
          <a:xfrm>
            <a:off x="704850" y="3771900"/>
            <a:ext cx="4610100" cy="419100"/>
          </a:xfrm>
          <a:prstGeom prst="roundRect">
            <a:avLst>
              <a:gd name="adj" fmla="val 27273"/>
            </a:avLst>
          </a:prstGeom>
          <a:solidFill>
            <a:srgbClr val="FEE2E2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15" name="Text 11"/>
          <p:cNvSpPr/>
          <p:nvPr/>
        </p:nvSpPr>
        <p:spPr>
          <a:xfrm>
            <a:off x="1028700" y="3886200"/>
            <a:ext cx="43679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B91C1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장기 원금 잠식 위험</a:t>
            </a:r>
            <a:endParaRPr lang="en-US" sz="1050" dirty="0"/>
          </a:p>
        </p:txBody>
      </p:sp>
      <p:pic>
        <p:nvPicPr>
          <p:cNvPr id="16" name="Image 2" descr="/var/folders/1y/yzhkrds14j1gm67qjvlds8tm7vvy2b/T/icon-bg-lt9mnm3eg-1768294474449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1200" y="3143250"/>
            <a:ext cx="609600" cy="609600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5791200" y="3143250"/>
            <a:ext cx="6096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VS</a:t>
            </a:r>
            <a:endParaRPr lang="en-US" sz="1500" dirty="0"/>
          </a:p>
        </p:txBody>
      </p:sp>
      <p:sp>
        <p:nvSpPr>
          <p:cNvPr id="18" name="Text 13"/>
          <p:cNvSpPr/>
          <p:nvPr/>
        </p:nvSpPr>
        <p:spPr>
          <a:xfrm>
            <a:off x="6629400" y="1371600"/>
            <a:ext cx="5105400" cy="4152900"/>
          </a:xfrm>
          <a:prstGeom prst="roundRect">
            <a:avLst>
              <a:gd name="adj" fmla="val 3670"/>
            </a:avLst>
          </a:prstGeom>
          <a:solidFill>
            <a:srgbClr val="ECFDF5"/>
          </a:solidFill>
          <a:ln w="19050">
            <a:solidFill>
              <a:srgbClr val="34D399"/>
            </a:solidFill>
          </a:ln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pic>
        <p:nvPicPr>
          <p:cNvPr id="19" name="Image 3" descr="/var/folders/1y/yzhkrds14j1gm67qjvlds8tm7vvy2b/T/icon-styled-span-ugxc0v587-1768294474496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1007" y="1285875"/>
            <a:ext cx="439043" cy="238125"/>
          </a:xfrm>
          <a:prstGeom prst="rect">
            <a:avLst/>
          </a:prstGeom>
        </p:spPr>
      </p:pic>
      <p:sp>
        <p:nvSpPr>
          <p:cNvPr id="20" name="Text 14"/>
          <p:cNvSpPr/>
          <p:nvPr/>
        </p:nvSpPr>
        <p:spPr>
          <a:xfrm>
            <a:off x="11391007" y="1285875"/>
            <a:ext cx="439043" cy="2381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1200"/>
              </a:lnSpc>
              <a:buNone/>
            </a:pPr>
            <a:r>
              <a:rPr lang="en-US" sz="900" b="1" dirty="0">
                <a:solidFill>
                  <a:srgbClr val="1E293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추천</a:t>
            </a:r>
            <a:endParaRPr lang="en-US" sz="900" dirty="0"/>
          </a:p>
        </p:txBody>
      </p:sp>
      <p:pic>
        <p:nvPicPr>
          <p:cNvPr id="21" name="Image 4" descr="/var/folders/1y/yzhkrds14j1gm67qjvlds8tm7vvy2b/T/icon-styled-span-ok6mtly3z-1768294474534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57605" y="1609725"/>
            <a:ext cx="1448991" cy="266700"/>
          </a:xfrm>
          <a:prstGeom prst="rect">
            <a:avLst/>
          </a:prstGeom>
        </p:spPr>
      </p:pic>
      <p:sp>
        <p:nvSpPr>
          <p:cNvPr id="22" name="Text 15"/>
          <p:cNvSpPr/>
          <p:nvPr/>
        </p:nvSpPr>
        <p:spPr>
          <a:xfrm>
            <a:off x="8285083" y="1609725"/>
            <a:ext cx="2990374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1500"/>
              </a:lnSpc>
              <a:buNone/>
            </a:pPr>
            <a:r>
              <a:rPr lang="en-US" sz="105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2세대 KODEX</a:t>
            </a:r>
            <a:endParaRPr lang="en-US" sz="1050" dirty="0"/>
          </a:p>
          <a:p>
            <a:pPr algn="ctr" indent="0" marL="0">
              <a:lnSpc>
                <a:spcPts val="1500"/>
              </a:lnSpc>
              <a:buNone/>
            </a:pPr>
            <a:r>
              <a:rPr lang="en-US" sz="105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                       OTM</a:t>
            </a:r>
            <a:endParaRPr lang="en-US" sz="1050" dirty="0"/>
          </a:p>
        </p:txBody>
      </p:sp>
      <p:sp>
        <p:nvSpPr>
          <p:cNvPr id="23" name="Text 16"/>
          <p:cNvSpPr/>
          <p:nvPr/>
        </p:nvSpPr>
        <p:spPr>
          <a:xfrm>
            <a:off x="6877050" y="2000250"/>
            <a:ext cx="4610100" cy="4572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24" name="Text 17"/>
          <p:cNvSpPr/>
          <p:nvPr/>
        </p:nvSpPr>
        <p:spPr>
          <a:xfrm>
            <a:off x="7334250" y="2000250"/>
            <a:ext cx="4152900" cy="457200"/>
          </a:xfrm>
          <a:prstGeom prst="rect">
            <a:avLst/>
          </a:prstGeom>
          <a:noFill/>
          <a:ln/>
        </p:spPr>
        <p:txBody>
          <a:bodyPr wrap="square" lIns="114300" tIns="114300" rIns="114300" bIns="11430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7556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옵션 주기: </a:t>
            </a:r>
            <a:pPr algn="l"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05966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일간 (0DTE)</a:t>
            </a:r>
            <a:endParaRPr lang="en-US" sz="1200" dirty="0"/>
          </a:p>
        </p:txBody>
      </p:sp>
      <p:sp>
        <p:nvSpPr>
          <p:cNvPr id="25" name="Text 18"/>
          <p:cNvSpPr/>
          <p:nvPr/>
        </p:nvSpPr>
        <p:spPr>
          <a:xfrm>
            <a:off x="6877050" y="2571750"/>
            <a:ext cx="4610100" cy="4572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26" name="Text 19"/>
          <p:cNvSpPr/>
          <p:nvPr/>
        </p:nvSpPr>
        <p:spPr>
          <a:xfrm>
            <a:off x="7334250" y="2571750"/>
            <a:ext cx="4152900" cy="457200"/>
          </a:xfrm>
          <a:prstGeom prst="rect">
            <a:avLst/>
          </a:prstGeom>
          <a:noFill/>
          <a:ln/>
        </p:spPr>
        <p:txBody>
          <a:bodyPr wrap="square" lIns="114300" tIns="114300" rIns="114300" bIns="114300" rtlCol="0" anchor="t"/>
          <a:lstStyle/>
          <a:p>
            <a:pPr algn="l" indent="0" marL="0">
              <a:lnSpc>
                <a:spcPts val="1800"/>
              </a:lnSpc>
              <a:spcBef>
                <a:spcPts val="900"/>
              </a:spcBef>
              <a:buNone/>
            </a:pPr>
            <a:r>
              <a:rPr lang="en-US" sz="12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pPr algn="l" indent="0" marL="0">
              <a:lnSpc>
                <a:spcPts val="1800"/>
              </a:lnSpc>
              <a:spcBef>
                <a:spcPts val="900"/>
              </a:spcBef>
              <a:buNone/>
            </a:pPr>
            <a:r>
              <a:rPr lang="en-US" sz="1200" dirty="0">
                <a:solidFill>
                  <a:srgbClr val="47556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행사 가격: </a:t>
            </a:r>
            <a:pPr algn="l" indent="0" marL="0">
              <a:lnSpc>
                <a:spcPts val="1800"/>
              </a:lnSpc>
              <a:spcBef>
                <a:spcPts val="900"/>
              </a:spcBef>
              <a:buNone/>
            </a:pPr>
            <a:r>
              <a:rPr lang="en-US" sz="1200" b="1" dirty="0">
                <a:solidFill>
                  <a:srgbClr val="05966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1% OTM</a:t>
            </a:r>
            <a:endParaRPr lang="en-US" sz="1200" dirty="0"/>
          </a:p>
        </p:txBody>
      </p:sp>
      <p:sp>
        <p:nvSpPr>
          <p:cNvPr id="27" name="Text 20"/>
          <p:cNvSpPr/>
          <p:nvPr/>
        </p:nvSpPr>
        <p:spPr>
          <a:xfrm>
            <a:off x="6877050" y="3143250"/>
            <a:ext cx="4610100" cy="476250"/>
          </a:xfrm>
          <a:prstGeom prst="roundRect">
            <a:avLst>
              <a:gd name="adj" fmla="val 16000"/>
            </a:avLst>
          </a:prstGeom>
          <a:solidFill>
            <a:srgbClr val="D1FAE5"/>
          </a:solidFill>
          <a:ln w="9525">
            <a:solidFill>
              <a:srgbClr val="6EE7B7"/>
            </a:solidFill>
          </a:ln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28" name="Text 21"/>
          <p:cNvSpPr/>
          <p:nvPr/>
        </p:nvSpPr>
        <p:spPr>
          <a:xfrm>
            <a:off x="7343775" y="3143250"/>
            <a:ext cx="4143375" cy="476250"/>
          </a:xfrm>
          <a:prstGeom prst="rect">
            <a:avLst/>
          </a:prstGeom>
          <a:noFill/>
          <a:ln/>
        </p:spPr>
        <p:txBody>
          <a:bodyPr wrap="square" lIns="114300" tIns="114300" rIns="114300" bIns="114300" rtlCol="0" anchor="t"/>
          <a:lstStyle/>
          <a:p>
            <a:pPr algn="l" indent="0" marL="0">
              <a:lnSpc>
                <a:spcPts val="1800"/>
              </a:lnSpc>
              <a:spcBef>
                <a:spcPts val="900"/>
              </a:spcBef>
              <a:buNone/>
            </a:pPr>
            <a:r>
              <a:rPr lang="en-US" sz="12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pPr algn="l" indent="0" marL="0">
              <a:lnSpc>
                <a:spcPts val="1800"/>
              </a:lnSpc>
              <a:spcBef>
                <a:spcPts val="900"/>
              </a:spcBef>
              <a:buNone/>
            </a:pPr>
            <a:r>
              <a:rPr lang="en-US" sz="1200" dirty="0">
                <a:solidFill>
                  <a:srgbClr val="04785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상승 참여: </a:t>
            </a:r>
            <a:pPr algn="l" indent="0" marL="0">
              <a:lnSpc>
                <a:spcPts val="1800"/>
              </a:lnSpc>
              <a:spcBef>
                <a:spcPts val="900"/>
              </a:spcBef>
              <a:buNone/>
            </a:pPr>
            <a:r>
              <a:rPr lang="en-US" sz="1200" b="1" dirty="0">
                <a:solidFill>
                  <a:srgbClr val="04785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일간 1%</a:t>
            </a:r>
            <a:endParaRPr lang="en-US" sz="1200" dirty="0"/>
          </a:p>
        </p:txBody>
      </p:sp>
      <p:sp>
        <p:nvSpPr>
          <p:cNvPr id="29" name="Text 22"/>
          <p:cNvSpPr/>
          <p:nvPr/>
        </p:nvSpPr>
        <p:spPr>
          <a:xfrm>
            <a:off x="6877050" y="3771900"/>
            <a:ext cx="4610100" cy="419100"/>
          </a:xfrm>
          <a:prstGeom prst="roundRect">
            <a:avLst>
              <a:gd name="adj" fmla="val 27273"/>
            </a:avLst>
          </a:prstGeom>
          <a:solidFill>
            <a:srgbClr val="A7F3D0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30" name="Text 23"/>
          <p:cNvSpPr/>
          <p:nvPr/>
        </p:nvSpPr>
        <p:spPr>
          <a:xfrm>
            <a:off x="7200900" y="3886200"/>
            <a:ext cx="4415981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065F46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80%+ 거래일 상승분 향유</a:t>
            </a:r>
            <a:endParaRPr lang="en-US" sz="1050" dirty="0"/>
          </a:p>
        </p:txBody>
      </p:sp>
      <p:pic>
        <p:nvPicPr>
          <p:cNvPr id="31" name="Image 5" descr="/var/folders/1y/yzhkrds14j1gm67qjvlds8tm7vvy2b/T/icon-bg-n4t5b0kql-1768294474734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" y="5676900"/>
            <a:ext cx="11277600" cy="723900"/>
          </a:xfrm>
          <a:prstGeom prst="rect">
            <a:avLst/>
          </a:prstGeom>
        </p:spPr>
      </p:pic>
      <p:sp>
        <p:nvSpPr>
          <p:cNvPr id="32" name="Text 24"/>
          <p:cNvSpPr/>
          <p:nvPr/>
        </p:nvSpPr>
        <p:spPr>
          <a:xfrm>
            <a:off x="933450" y="5829300"/>
            <a:ext cx="512354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Key Takeaway</a:t>
            </a:r>
            <a:endParaRPr lang="en-US" sz="1200" dirty="0"/>
          </a:p>
        </p:txBody>
      </p:sp>
      <p:sp>
        <p:nvSpPr>
          <p:cNvPr id="33" name="Text 25"/>
          <p:cNvSpPr/>
          <p:nvPr/>
        </p:nvSpPr>
        <p:spPr>
          <a:xfrm>
            <a:off x="933450" y="6057900"/>
            <a:ext cx="5746718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DBEAFE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2세대 Daily OTM 전략은 시간 가치(Theta)를 매일 현금화하면서도 일간 상승 여력을 확보</a:t>
            </a:r>
            <a:endParaRPr lang="en-US" sz="1050" dirty="0"/>
          </a:p>
        </p:txBody>
      </p:sp>
      <p:pic>
        <p:nvPicPr>
          <p:cNvPr id="34" name="Image 6" descr="/var/folders/1y/yzhkrds14j1gm67qjvlds8tm7vvy2b/T/icon-icon-ebsyliwir-1768294474291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9150" y="2152650"/>
            <a:ext cx="228600" cy="152400"/>
          </a:xfrm>
          <a:prstGeom prst="rect">
            <a:avLst/>
          </a:prstGeom>
        </p:spPr>
      </p:pic>
      <p:pic>
        <p:nvPicPr>
          <p:cNvPr id="35" name="Image 7" descr="/var/folders/1y/yzhkrds14j1gm67qjvlds8tm7vvy2b/T/icon-icon-xf13apwpn-1768294474325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9150" y="2724150"/>
            <a:ext cx="228600" cy="152400"/>
          </a:xfrm>
          <a:prstGeom prst="rect">
            <a:avLst/>
          </a:prstGeom>
        </p:spPr>
      </p:pic>
      <p:pic>
        <p:nvPicPr>
          <p:cNvPr id="36" name="Image 8" descr="/var/folders/1y/yzhkrds14j1gm67qjvlds8tm7vvy2b/T/icon-icon-yv1i8a4in-1768294474366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8675" y="3305175"/>
            <a:ext cx="228600" cy="152400"/>
          </a:xfrm>
          <a:prstGeom prst="rect">
            <a:avLst/>
          </a:prstGeom>
        </p:spPr>
      </p:pic>
      <p:pic>
        <p:nvPicPr>
          <p:cNvPr id="37" name="Image 9" descr="/var/folders/1y/yzhkrds14j1gm67qjvlds8tm7vvy2b/T/icon-icon-o9x7kw0ic-1768294474408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9150" y="3924300"/>
            <a:ext cx="133350" cy="133350"/>
          </a:xfrm>
          <a:prstGeom prst="rect">
            <a:avLst/>
          </a:prstGeom>
        </p:spPr>
      </p:pic>
      <p:pic>
        <p:nvPicPr>
          <p:cNvPr id="38" name="Image 10" descr="/var/folders/1y/yzhkrds14j1gm67qjvlds8tm7vvy2b/T/icon-icon-4jz9sg02h-1768294474573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91350" y="2152650"/>
            <a:ext cx="228600" cy="152400"/>
          </a:xfrm>
          <a:prstGeom prst="rect">
            <a:avLst/>
          </a:prstGeom>
        </p:spPr>
      </p:pic>
      <p:pic>
        <p:nvPicPr>
          <p:cNvPr id="39" name="Image 11" descr="/var/folders/1y/yzhkrds14j1gm67qjvlds8tm7vvy2b/T/icon-icon-9euu2s6f6-1768294474608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991350" y="2724150"/>
            <a:ext cx="228600" cy="152400"/>
          </a:xfrm>
          <a:prstGeom prst="rect">
            <a:avLst/>
          </a:prstGeom>
        </p:spPr>
      </p:pic>
      <p:pic>
        <p:nvPicPr>
          <p:cNvPr id="40" name="Image 12" descr="/var/folders/1y/yzhkrds14j1gm67qjvlds8tm7vvy2b/T/icon-icon-wkif7452r-1768294474649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000875" y="3305175"/>
            <a:ext cx="228600" cy="152400"/>
          </a:xfrm>
          <a:prstGeom prst="rect">
            <a:avLst/>
          </a:prstGeom>
        </p:spPr>
      </p:pic>
      <p:pic>
        <p:nvPicPr>
          <p:cNvPr id="41" name="Image 13" descr="/var/folders/1y/yzhkrds14j1gm67qjvlds8tm7vvy2b/T/icon-icon-wim0rnjru-1768294474694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991350" y="3924300"/>
            <a:ext cx="133350" cy="133350"/>
          </a:xfrm>
          <a:prstGeom prst="rect">
            <a:avLst/>
          </a:prstGeom>
        </p:spPr>
      </p:pic>
      <p:pic>
        <p:nvPicPr>
          <p:cNvPr id="42" name="Image 14" descr="/var/folders/1y/yzhkrds14j1gm67qjvlds8tm7vvy2b/T/icon-icon-ruvx3popq-1768294474209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09600" y="5886450"/>
            <a:ext cx="171450" cy="3048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0F172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0"/>
            <a:ext cx="12192000" cy="6858000"/>
          </a:xfrm>
          <a:prstGeom prst="roundRect">
            <a:avLst>
              <a:gd name="adj" fmla="val 2222"/>
            </a:avLst>
          </a:prstGeom>
          <a:solidFill>
            <a:srgbClr val="FFFFFF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3" name="Text 1"/>
          <p:cNvSpPr/>
          <p:nvPr/>
        </p:nvSpPr>
        <p:spPr>
          <a:xfrm>
            <a:off x="457200" y="457200"/>
            <a:ext cx="112776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1E293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시나리오별 </a:t>
            </a:r>
            <a:pPr algn="l" indent="0" marL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05966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수익 구조</a:t>
            </a:r>
            <a:endParaRPr lang="en-US" sz="2700" dirty="0"/>
          </a:p>
        </p:txBody>
      </p:sp>
      <p:sp>
        <p:nvSpPr>
          <p:cNvPr id="4" name="Text 2"/>
          <p:cNvSpPr/>
          <p:nvPr/>
        </p:nvSpPr>
        <p:spPr>
          <a:xfrm>
            <a:off x="457200" y="914400"/>
            <a:ext cx="11579352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spcBef>
                <a:spcPts val="600"/>
              </a:spcBef>
              <a:buNone/>
            </a:pPr>
            <a:r>
              <a:rPr lang="en-US" sz="1200" dirty="0">
                <a:solidFill>
                  <a:srgbClr val="64748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Daily 1% OTM 룰의 실제 작동 방식</a:t>
            </a:r>
            <a:endParaRPr lang="en-US" sz="1200" dirty="0"/>
          </a:p>
        </p:txBody>
      </p:sp>
      <p:pic>
        <p:nvPicPr>
          <p:cNvPr id="5" name="Image 0" descr="/var/folders/1y/yzhkrds14j1gm67qjvlds8tm7vvy2b/T/icon-bg-9txb3qlx3-1768294477886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7200" y="1371600"/>
            <a:ext cx="11277600" cy="217170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685800" y="1600200"/>
            <a:ext cx="11132868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spcAft>
                <a:spcPts val="1200"/>
              </a:spcAft>
              <a:buNone/>
            </a:pPr>
            <a:r>
              <a:rPr lang="en-US" sz="1350" b="1" dirty="0">
                <a:solidFill>
                  <a:srgbClr val="B4530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시나리오 B: 지수 +2.0% 폭등 시</a:t>
            </a:r>
            <a:endParaRPr lang="en-US" sz="1350" dirty="0"/>
          </a:p>
        </p:txBody>
      </p:sp>
      <p:pic>
        <p:nvPicPr>
          <p:cNvPr id="7" name="Image 1" descr="/var/folders/1y/yzhkrds14j1gm67qjvlds8tm7vvy2b/T/icon-bg-icon-s60hngxze-1768294478133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4434" y="2019300"/>
            <a:ext cx="762000" cy="76200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3681264" y="2857500"/>
            <a:ext cx="644081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050" b="1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지수 상승</a:t>
            </a:r>
            <a:endParaRPr lang="en-US" sz="1050" dirty="0"/>
          </a:p>
        </p:txBody>
      </p:sp>
      <p:sp>
        <p:nvSpPr>
          <p:cNvPr id="9" name="Text 5"/>
          <p:cNvSpPr/>
          <p:nvPr/>
        </p:nvSpPr>
        <p:spPr>
          <a:xfrm>
            <a:off x="3673971" y="3048000"/>
            <a:ext cx="5429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2563E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+2.0%</a:t>
            </a:r>
            <a:endParaRPr lang="en-US" sz="1350" dirty="0"/>
          </a:p>
        </p:txBody>
      </p:sp>
      <p:sp>
        <p:nvSpPr>
          <p:cNvPr id="10" name="Text 6"/>
          <p:cNvSpPr/>
          <p:nvPr/>
        </p:nvSpPr>
        <p:spPr>
          <a:xfrm>
            <a:off x="4478834" y="2476500"/>
            <a:ext cx="3429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700" dirty="0">
                <a:solidFill>
                  <a:srgbClr val="D1D5D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→</a:t>
            </a:r>
            <a:endParaRPr lang="en-US" sz="2700" dirty="0"/>
          </a:p>
        </p:txBody>
      </p:sp>
      <p:pic>
        <p:nvPicPr>
          <p:cNvPr id="11" name="Image 2" descr="/var/folders/1y/yzhkrds14j1gm67qjvlds8tm7vvy2b/T/icon-bg-icon-nlvykj9so-1768294478174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0150" y="2019300"/>
            <a:ext cx="762000" cy="762000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5066258" y="2857500"/>
            <a:ext cx="7848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050" b="1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1% 캡 적용</a:t>
            </a:r>
            <a:endParaRPr lang="en-US" sz="1050" dirty="0"/>
          </a:p>
        </p:txBody>
      </p:sp>
      <p:sp>
        <p:nvSpPr>
          <p:cNvPr id="13" name="Text 8"/>
          <p:cNvSpPr/>
          <p:nvPr/>
        </p:nvSpPr>
        <p:spPr>
          <a:xfrm>
            <a:off x="4974134" y="3048000"/>
            <a:ext cx="834033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D97706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+1% Only</a:t>
            </a:r>
            <a:endParaRPr lang="en-US" sz="1350" dirty="0"/>
          </a:p>
        </p:txBody>
      </p:sp>
      <p:sp>
        <p:nvSpPr>
          <p:cNvPr id="14" name="Text 9"/>
          <p:cNvSpPr/>
          <p:nvPr/>
        </p:nvSpPr>
        <p:spPr>
          <a:xfrm>
            <a:off x="5960566" y="2476500"/>
            <a:ext cx="3429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700" dirty="0">
                <a:solidFill>
                  <a:srgbClr val="D1D5D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→</a:t>
            </a:r>
            <a:endParaRPr lang="en-US" sz="2700" dirty="0"/>
          </a:p>
        </p:txBody>
      </p:sp>
      <p:pic>
        <p:nvPicPr>
          <p:cNvPr id="15" name="Image 3" descr="/var/folders/1y/yzhkrds14j1gm67qjvlds8tm7vvy2b/T/icon-bg-icon-uvdfnzt1x-1768294478209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5866" y="2019300"/>
            <a:ext cx="762000" cy="762000"/>
          </a:xfrm>
          <a:prstGeom prst="rect">
            <a:avLst/>
          </a:prstGeom>
        </p:spPr>
      </p:pic>
      <p:sp>
        <p:nvSpPr>
          <p:cNvPr id="16" name="Text 10"/>
          <p:cNvSpPr/>
          <p:nvPr/>
        </p:nvSpPr>
        <p:spPr>
          <a:xfrm>
            <a:off x="6511379" y="2857500"/>
            <a:ext cx="6508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050" b="1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초과분 양도</a:t>
            </a:r>
            <a:endParaRPr lang="en-US" sz="1050" dirty="0"/>
          </a:p>
        </p:txBody>
      </p:sp>
      <p:sp>
        <p:nvSpPr>
          <p:cNvPr id="17" name="Text 11"/>
          <p:cNvSpPr/>
          <p:nvPr/>
        </p:nvSpPr>
        <p:spPr>
          <a:xfrm>
            <a:off x="6667202" y="3048000"/>
            <a:ext cx="397193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EF4444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-1%</a:t>
            </a:r>
            <a:endParaRPr lang="en-US" sz="1350" dirty="0"/>
          </a:p>
        </p:txBody>
      </p:sp>
      <p:sp>
        <p:nvSpPr>
          <p:cNvPr id="18" name="Text 12"/>
          <p:cNvSpPr/>
          <p:nvPr/>
        </p:nvSpPr>
        <p:spPr>
          <a:xfrm>
            <a:off x="7370266" y="2476500"/>
            <a:ext cx="3429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700" dirty="0">
                <a:solidFill>
                  <a:srgbClr val="D1D5D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→</a:t>
            </a:r>
            <a:endParaRPr lang="en-US" sz="2700" dirty="0"/>
          </a:p>
        </p:txBody>
      </p:sp>
      <p:pic>
        <p:nvPicPr>
          <p:cNvPr id="19" name="Image 4" descr="/var/folders/1y/yzhkrds14j1gm67qjvlds8tm7vvy2b/T/icon-bg-icon-690oz9ld3-1768294478250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65566" y="2019300"/>
            <a:ext cx="762000" cy="762000"/>
          </a:xfrm>
          <a:prstGeom prst="rect">
            <a:avLst/>
          </a:prstGeom>
        </p:spPr>
      </p:pic>
      <p:sp>
        <p:nvSpPr>
          <p:cNvPr id="20" name="Text 13"/>
          <p:cNvSpPr/>
          <p:nvPr/>
        </p:nvSpPr>
        <p:spPr>
          <a:xfrm>
            <a:off x="7982396" y="2857500"/>
            <a:ext cx="644081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050" b="1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최종 수익</a:t>
            </a:r>
            <a:endParaRPr lang="en-US" sz="1050" dirty="0"/>
          </a:p>
        </p:txBody>
      </p:sp>
      <p:sp>
        <p:nvSpPr>
          <p:cNvPr id="21" name="Text 14"/>
          <p:cNvSpPr/>
          <p:nvPr/>
        </p:nvSpPr>
        <p:spPr>
          <a:xfrm>
            <a:off x="7898606" y="3048000"/>
            <a:ext cx="695771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05966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+1% + α</a:t>
            </a:r>
            <a:endParaRPr lang="en-US" sz="1350" dirty="0"/>
          </a:p>
        </p:txBody>
      </p:sp>
      <p:sp>
        <p:nvSpPr>
          <p:cNvPr id="22" name="Text 15"/>
          <p:cNvSpPr/>
          <p:nvPr/>
        </p:nvSpPr>
        <p:spPr>
          <a:xfrm>
            <a:off x="457200" y="3771900"/>
            <a:ext cx="3657600" cy="2628900"/>
          </a:xfrm>
          <a:prstGeom prst="roundRect">
            <a:avLst>
              <a:gd name="adj" fmla="val 4348"/>
            </a:avLst>
          </a:prstGeom>
          <a:solidFill>
            <a:srgbClr val="ECFDF5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23" name="Shape 16"/>
          <p:cNvSpPr/>
          <p:nvPr/>
        </p:nvSpPr>
        <p:spPr>
          <a:xfrm>
            <a:off x="457200" y="3790950"/>
            <a:ext cx="3657600" cy="0"/>
          </a:xfrm>
          <a:prstGeom prst="line">
            <a:avLst/>
          </a:prstGeom>
          <a:noFill/>
          <a:ln w="38100">
            <a:solidFill>
              <a:srgbClr val="10B981"/>
            </a:solidFill>
            <a:prstDash val="solid"/>
          </a:ln>
        </p:spPr>
      </p:sp>
      <p:sp>
        <p:nvSpPr>
          <p:cNvPr id="24" name="Text 17"/>
          <p:cNvSpPr/>
          <p:nvPr/>
        </p:nvSpPr>
        <p:spPr>
          <a:xfrm>
            <a:off x="647700" y="4000500"/>
            <a:ext cx="849868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04785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시나리오 A</a:t>
            </a:r>
            <a:endParaRPr lang="en-US" sz="1200" dirty="0"/>
          </a:p>
        </p:txBody>
      </p:sp>
      <p:pic>
        <p:nvPicPr>
          <p:cNvPr id="25" name="Image 5" descr="/var/folders/1y/yzhkrds14j1gm67qjvlds8tm7vvy2b/T/icon-styled-span-9sanwfdl8-1768294478293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84215" y="4000500"/>
            <a:ext cx="440085" cy="228600"/>
          </a:xfrm>
          <a:prstGeom prst="rect">
            <a:avLst/>
          </a:prstGeom>
        </p:spPr>
      </p:pic>
      <p:sp>
        <p:nvSpPr>
          <p:cNvPr id="26" name="Text 18"/>
          <p:cNvSpPr/>
          <p:nvPr/>
        </p:nvSpPr>
        <p:spPr>
          <a:xfrm>
            <a:off x="3458498" y="4000500"/>
            <a:ext cx="49152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1200"/>
              </a:lnSpc>
              <a:buNone/>
            </a:pPr>
            <a:r>
              <a:rPr lang="en-US" sz="900" b="1" dirty="0">
                <a:solidFill>
                  <a:srgbClr val="04785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BEST</a:t>
            </a:r>
            <a:endParaRPr lang="en-US" sz="900" dirty="0"/>
          </a:p>
        </p:txBody>
      </p:sp>
      <p:sp>
        <p:nvSpPr>
          <p:cNvPr id="27" name="Text 19"/>
          <p:cNvSpPr/>
          <p:nvPr/>
        </p:nvSpPr>
        <p:spPr>
          <a:xfrm>
            <a:off x="647700" y="4343400"/>
            <a:ext cx="327660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spcAft>
                <a:spcPts val="600"/>
              </a:spcAft>
              <a:buNone/>
            </a:pPr>
            <a:r>
              <a:rPr lang="en-US" sz="2250" b="1" dirty="0">
                <a:solidFill>
                  <a:srgbClr val="05966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+0.5%</a:t>
            </a:r>
            <a:endParaRPr lang="en-US" sz="2250" dirty="0"/>
          </a:p>
        </p:txBody>
      </p:sp>
      <p:sp>
        <p:nvSpPr>
          <p:cNvPr id="28" name="Text 20"/>
          <p:cNvSpPr/>
          <p:nvPr/>
        </p:nvSpPr>
        <p:spPr>
          <a:xfrm>
            <a:off x="647700" y="4762500"/>
            <a:ext cx="355092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47556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상승분 온전히 수익 + 프리미엄</a:t>
            </a:r>
            <a:endParaRPr lang="en-US" sz="1050" dirty="0"/>
          </a:p>
        </p:txBody>
      </p:sp>
      <p:sp>
        <p:nvSpPr>
          <p:cNvPr id="29" name="Text 21"/>
          <p:cNvSpPr/>
          <p:nvPr/>
        </p:nvSpPr>
        <p:spPr>
          <a:xfrm>
            <a:off x="4267200" y="3771900"/>
            <a:ext cx="3657600" cy="2628900"/>
          </a:xfrm>
          <a:prstGeom prst="roundRect">
            <a:avLst>
              <a:gd name="adj" fmla="val 4348"/>
            </a:avLst>
          </a:prstGeom>
          <a:solidFill>
            <a:srgbClr val="FFFBEB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30" name="Shape 22"/>
          <p:cNvSpPr/>
          <p:nvPr/>
        </p:nvSpPr>
        <p:spPr>
          <a:xfrm>
            <a:off x="4267200" y="3790950"/>
            <a:ext cx="3657600" cy="0"/>
          </a:xfrm>
          <a:prstGeom prst="line">
            <a:avLst/>
          </a:prstGeom>
          <a:noFill/>
          <a:ln w="38100">
            <a:solidFill>
              <a:srgbClr val="F59E0B"/>
            </a:solidFill>
            <a:prstDash val="solid"/>
          </a:ln>
        </p:spPr>
      </p:sp>
      <p:sp>
        <p:nvSpPr>
          <p:cNvPr id="31" name="Text 23"/>
          <p:cNvSpPr/>
          <p:nvPr/>
        </p:nvSpPr>
        <p:spPr>
          <a:xfrm>
            <a:off x="4457700" y="4000500"/>
            <a:ext cx="85597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B4530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시나리오 B</a:t>
            </a:r>
            <a:endParaRPr lang="en-US" sz="1200" dirty="0"/>
          </a:p>
        </p:txBody>
      </p:sp>
      <p:pic>
        <p:nvPicPr>
          <p:cNvPr id="32" name="Image 6" descr="/var/folders/1y/yzhkrds14j1gm67qjvlds8tm7vvy2b/T/icon-styled-span-121bhh70y-1768294478334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57170" y="4000500"/>
            <a:ext cx="377130" cy="228600"/>
          </a:xfrm>
          <a:prstGeom prst="rect">
            <a:avLst/>
          </a:prstGeom>
        </p:spPr>
      </p:pic>
      <p:sp>
        <p:nvSpPr>
          <p:cNvPr id="33" name="Text 24"/>
          <p:cNvSpPr/>
          <p:nvPr/>
        </p:nvSpPr>
        <p:spPr>
          <a:xfrm>
            <a:off x="7357170" y="4000500"/>
            <a:ext cx="37713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1200"/>
              </a:lnSpc>
              <a:buNone/>
            </a:pPr>
            <a:r>
              <a:rPr lang="en-US" sz="900" b="1" dirty="0">
                <a:solidFill>
                  <a:srgbClr val="B4530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CAP</a:t>
            </a:r>
            <a:endParaRPr lang="en-US" sz="900" dirty="0"/>
          </a:p>
        </p:txBody>
      </p:sp>
      <p:sp>
        <p:nvSpPr>
          <p:cNvPr id="34" name="Text 25"/>
          <p:cNvSpPr/>
          <p:nvPr/>
        </p:nvSpPr>
        <p:spPr>
          <a:xfrm>
            <a:off x="4457700" y="4343400"/>
            <a:ext cx="327660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spcAft>
                <a:spcPts val="600"/>
              </a:spcAft>
              <a:buNone/>
            </a:pPr>
            <a:r>
              <a:rPr lang="en-US" sz="2250" b="1" dirty="0">
                <a:solidFill>
                  <a:srgbClr val="D97706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+2.0%</a:t>
            </a:r>
            <a:endParaRPr lang="en-US" sz="2250" dirty="0"/>
          </a:p>
        </p:txBody>
      </p:sp>
      <p:sp>
        <p:nvSpPr>
          <p:cNvPr id="35" name="Text 26"/>
          <p:cNvSpPr/>
          <p:nvPr/>
        </p:nvSpPr>
        <p:spPr>
          <a:xfrm>
            <a:off x="4457700" y="4762500"/>
            <a:ext cx="3520631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47556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+1%만 수익, 나머지 포기</a:t>
            </a:r>
            <a:endParaRPr lang="en-US" sz="1050" dirty="0"/>
          </a:p>
        </p:txBody>
      </p:sp>
      <p:sp>
        <p:nvSpPr>
          <p:cNvPr id="36" name="Text 27"/>
          <p:cNvSpPr/>
          <p:nvPr/>
        </p:nvSpPr>
        <p:spPr>
          <a:xfrm>
            <a:off x="8077200" y="3771900"/>
            <a:ext cx="3657600" cy="2628900"/>
          </a:xfrm>
          <a:prstGeom prst="roundRect">
            <a:avLst>
              <a:gd name="adj" fmla="val 4348"/>
            </a:avLst>
          </a:prstGeom>
          <a:solidFill>
            <a:srgbClr val="EFF6FF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37" name="Shape 28"/>
          <p:cNvSpPr/>
          <p:nvPr/>
        </p:nvSpPr>
        <p:spPr>
          <a:xfrm>
            <a:off x="8077200" y="3790950"/>
            <a:ext cx="3657600" cy="0"/>
          </a:xfrm>
          <a:prstGeom prst="line">
            <a:avLst/>
          </a:prstGeom>
          <a:noFill/>
          <a:ln w="38100">
            <a:solidFill>
              <a:srgbClr val="3B82F6"/>
            </a:solidFill>
            <a:prstDash val="solid"/>
          </a:ln>
        </p:spPr>
      </p:sp>
      <p:sp>
        <p:nvSpPr>
          <p:cNvPr id="38" name="Text 29"/>
          <p:cNvSpPr/>
          <p:nvPr/>
        </p:nvSpPr>
        <p:spPr>
          <a:xfrm>
            <a:off x="8267700" y="4000500"/>
            <a:ext cx="852249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1D4ED8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시나리오 C</a:t>
            </a:r>
            <a:endParaRPr lang="en-US" sz="1200" dirty="0"/>
          </a:p>
        </p:txBody>
      </p:sp>
      <p:pic>
        <p:nvPicPr>
          <p:cNvPr id="39" name="Image 7" descr="/var/folders/1y/yzhkrds14j1gm67qjvlds8tm7vvy2b/T/icon-styled-span-rddfncgsl-1768294478375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181457" y="4000500"/>
            <a:ext cx="362843" cy="228600"/>
          </a:xfrm>
          <a:prstGeom prst="rect">
            <a:avLst/>
          </a:prstGeom>
        </p:spPr>
      </p:pic>
      <p:sp>
        <p:nvSpPr>
          <p:cNvPr id="40" name="Text 30"/>
          <p:cNvSpPr/>
          <p:nvPr/>
        </p:nvSpPr>
        <p:spPr>
          <a:xfrm>
            <a:off x="11181457" y="4000500"/>
            <a:ext cx="362843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1200"/>
              </a:lnSpc>
              <a:buNone/>
            </a:pPr>
            <a:r>
              <a:rPr lang="en-US" sz="900" b="1" dirty="0">
                <a:solidFill>
                  <a:srgbClr val="1D4ED8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방어</a:t>
            </a:r>
            <a:endParaRPr lang="en-US" sz="900" dirty="0"/>
          </a:p>
        </p:txBody>
      </p:sp>
      <p:sp>
        <p:nvSpPr>
          <p:cNvPr id="41" name="Text 31"/>
          <p:cNvSpPr/>
          <p:nvPr/>
        </p:nvSpPr>
        <p:spPr>
          <a:xfrm>
            <a:off x="8267700" y="4343400"/>
            <a:ext cx="327660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spcAft>
                <a:spcPts val="600"/>
              </a:spcAft>
              <a:buNone/>
            </a:pPr>
            <a:r>
              <a:rPr lang="en-US" sz="2250" b="1" dirty="0">
                <a:solidFill>
                  <a:srgbClr val="EF4444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-1.0%</a:t>
            </a:r>
            <a:endParaRPr lang="en-US" sz="2250" dirty="0"/>
          </a:p>
        </p:txBody>
      </p:sp>
      <p:sp>
        <p:nvSpPr>
          <p:cNvPr id="42" name="Text 32"/>
          <p:cNvSpPr/>
          <p:nvPr/>
        </p:nvSpPr>
        <p:spPr>
          <a:xfrm>
            <a:off x="8267700" y="4762500"/>
            <a:ext cx="355263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47556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프리미엄으로 손실 일부 상쇄</a:t>
            </a:r>
            <a:endParaRPr lang="en-US" sz="1050" dirty="0"/>
          </a:p>
        </p:txBody>
      </p:sp>
      <p:pic>
        <p:nvPicPr>
          <p:cNvPr id="43" name="Image 8" descr="/var/folders/1y/yzhkrds14j1gm67qjvlds8tm7vvy2b/T/icon-icon-oli5bv34y-1768294477978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02559" y="2228850"/>
            <a:ext cx="285750" cy="342900"/>
          </a:xfrm>
          <a:prstGeom prst="rect">
            <a:avLst/>
          </a:prstGeom>
        </p:spPr>
      </p:pic>
      <p:pic>
        <p:nvPicPr>
          <p:cNvPr id="44" name="Image 9" descr="/var/folders/1y/yzhkrds14j1gm67qjvlds8tm7vvy2b/T/icon-icon-o0nujwswf-1768294478016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66134" y="2228850"/>
            <a:ext cx="250031" cy="342900"/>
          </a:xfrm>
          <a:prstGeom prst="rect">
            <a:avLst/>
          </a:prstGeom>
        </p:spPr>
      </p:pic>
      <p:pic>
        <p:nvPicPr>
          <p:cNvPr id="45" name="Image 10" descr="/var/folders/1y/yzhkrds14j1gm67qjvlds8tm7vvy2b/T/icon-icon-rzahjdypw-1768294478056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676132" y="2228850"/>
            <a:ext cx="321469" cy="342900"/>
          </a:xfrm>
          <a:prstGeom prst="rect">
            <a:avLst/>
          </a:prstGeom>
        </p:spPr>
      </p:pic>
      <p:pic>
        <p:nvPicPr>
          <p:cNvPr id="46" name="Image 11" descr="/var/folders/1y/yzhkrds14j1gm67qjvlds8tm7vvy2b/T/icon-icon-8gu49138l-1768294478091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103691" y="2228850"/>
            <a:ext cx="285750" cy="3429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0F172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0"/>
            <a:ext cx="12192000" cy="6858000"/>
          </a:xfrm>
          <a:prstGeom prst="roundRect">
            <a:avLst>
              <a:gd name="adj" fmla="val 2222"/>
            </a:avLst>
          </a:prstGeom>
          <a:solidFill>
            <a:srgbClr val="F8FAFC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3" name="Text 1"/>
          <p:cNvSpPr/>
          <p:nvPr/>
        </p:nvSpPr>
        <p:spPr>
          <a:xfrm>
            <a:off x="457200" y="457200"/>
            <a:ext cx="112776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1E293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TIGER의 </a:t>
            </a:r>
            <a:pPr algn="l" indent="0" marL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EA580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타겟 프리미엄</a:t>
            </a:r>
            <a:pPr algn="l" indent="0" marL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1E293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전략</a:t>
            </a:r>
            <a:endParaRPr lang="en-US" sz="2700" dirty="0"/>
          </a:p>
        </p:txBody>
      </p:sp>
      <p:sp>
        <p:nvSpPr>
          <p:cNvPr id="4" name="Text 2"/>
          <p:cNvSpPr/>
          <p:nvPr/>
        </p:nvSpPr>
        <p:spPr>
          <a:xfrm>
            <a:off x="457200" y="914400"/>
            <a:ext cx="11640922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spcBef>
                <a:spcPts val="600"/>
              </a:spcBef>
              <a:buNone/>
            </a:pPr>
            <a:r>
              <a:rPr lang="en-US" sz="1200" dirty="0">
                <a:solidFill>
                  <a:srgbClr val="64748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왜 100% 옵션 매도 대신 10~20%만 매도하는가?</a:t>
            </a:r>
            <a:endParaRPr lang="en-US" sz="1200" dirty="0"/>
          </a:p>
        </p:txBody>
      </p:sp>
      <p:sp>
        <p:nvSpPr>
          <p:cNvPr id="5" name="Text 3"/>
          <p:cNvSpPr/>
          <p:nvPr/>
        </p:nvSpPr>
        <p:spPr>
          <a:xfrm>
            <a:off x="457200" y="1371600"/>
            <a:ext cx="5492800" cy="4648200"/>
          </a:xfrm>
          <a:prstGeom prst="roundRect">
            <a:avLst>
              <a:gd name="adj" fmla="val 3279"/>
            </a:avLst>
          </a:prstGeom>
          <a:solidFill>
            <a:srgbClr val="FFFFFF"/>
          </a:solidFill>
          <a:ln/>
          <a:effectLst>
            <a:outerShdw sx="100000" sy="100000" kx="0" ky="0" algn="bl" rotWithShape="0" blurRad="101600" dist="50800" dir="16200000">
              <a:srgbClr val="FFFFFF">
                <a:alpha val="75000"/>
              </a:srgbClr>
            </a:outerShdw>
          </a:effectLst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6" name="Text 4"/>
          <p:cNvSpPr/>
          <p:nvPr/>
        </p:nvSpPr>
        <p:spPr>
          <a:xfrm>
            <a:off x="580358" y="2152650"/>
            <a:ext cx="5246483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100"/>
              </a:lnSpc>
              <a:spcAft>
                <a:spcPts val="1200"/>
              </a:spcAft>
              <a:buNone/>
            </a:pPr>
            <a:r>
              <a:rPr lang="en-US" sz="1350" b="1" dirty="0">
                <a:solidFill>
                  <a:srgbClr val="334155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TIGER 자산 배분</a:t>
            </a:r>
            <a:endParaRPr lang="en-US" sz="1350" dirty="0"/>
          </a:p>
        </p:txBody>
      </p:sp>
      <p:pic>
        <p:nvPicPr>
          <p:cNvPr id="7" name="Image 0" descr="/var/folders/1y/yzhkrds14j1gm67qjvlds8tm7vvy2b/T/icon-svg-6wd05vb3z-1768294481315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70025" y="2571750"/>
            <a:ext cx="2667000" cy="2667000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6254800" y="1371600"/>
            <a:ext cx="5480000" cy="1104900"/>
          </a:xfrm>
          <a:prstGeom prst="roundRect">
            <a:avLst>
              <a:gd name="adj" fmla="val 10345"/>
            </a:avLst>
          </a:prstGeom>
          <a:solidFill>
            <a:srgbClr val="EFF6FF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9" name="Shape 6"/>
          <p:cNvSpPr/>
          <p:nvPr/>
        </p:nvSpPr>
        <p:spPr>
          <a:xfrm>
            <a:off x="6273850" y="1371600"/>
            <a:ext cx="0" cy="1104900"/>
          </a:xfrm>
          <a:prstGeom prst="line">
            <a:avLst/>
          </a:prstGeom>
          <a:noFill/>
          <a:ln w="38100">
            <a:solidFill>
              <a:srgbClr val="3B82F6"/>
            </a:solidFill>
            <a:prstDash val="solid"/>
          </a:ln>
        </p:spPr>
      </p:sp>
      <p:pic>
        <p:nvPicPr>
          <p:cNvPr id="10" name="Image 1" descr="/var/folders/1y/yzhkrds14j1gm67qjvlds8tm7vvy2b/T/icon-bg-icon-0xu32ah09-1768294481384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3400" y="1562100"/>
            <a:ext cx="228600" cy="228600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6826300" y="1562100"/>
            <a:ext cx="1678359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1D4ED8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나스닥 지수 추종 90%</a:t>
            </a:r>
            <a:endParaRPr lang="en-US" sz="1200" dirty="0"/>
          </a:p>
        </p:txBody>
      </p:sp>
      <p:sp>
        <p:nvSpPr>
          <p:cNvPr id="12" name="Text 8"/>
          <p:cNvSpPr/>
          <p:nvPr/>
        </p:nvSpPr>
        <p:spPr>
          <a:xfrm>
            <a:off x="6483400" y="1866900"/>
            <a:ext cx="5345936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47556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옵션 매도 없이 지수 상승분 100% 참여</a:t>
            </a:r>
            <a:endParaRPr lang="en-US" sz="1050" dirty="0"/>
          </a:p>
        </p:txBody>
      </p:sp>
      <p:sp>
        <p:nvSpPr>
          <p:cNvPr id="13" name="Text 9"/>
          <p:cNvSpPr/>
          <p:nvPr/>
        </p:nvSpPr>
        <p:spPr>
          <a:xfrm>
            <a:off x="6483400" y="2133600"/>
            <a:ext cx="5273498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200"/>
              </a:lnSpc>
              <a:spcBef>
                <a:spcPts val="600"/>
              </a:spcBef>
              <a:buNone/>
            </a:pPr>
            <a:r>
              <a:rPr lang="en-US" sz="900" dirty="0">
                <a:solidFill>
                  <a:srgbClr val="2563E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→ 강세장에서 수익 극대화</a:t>
            </a:r>
            <a:endParaRPr lang="en-US" sz="900" dirty="0"/>
          </a:p>
        </p:txBody>
      </p:sp>
      <p:sp>
        <p:nvSpPr>
          <p:cNvPr id="14" name="Text 10"/>
          <p:cNvSpPr/>
          <p:nvPr/>
        </p:nvSpPr>
        <p:spPr>
          <a:xfrm>
            <a:off x="6254800" y="2628900"/>
            <a:ext cx="5480000" cy="1104900"/>
          </a:xfrm>
          <a:prstGeom prst="roundRect">
            <a:avLst>
              <a:gd name="adj" fmla="val 10345"/>
            </a:avLst>
          </a:prstGeom>
          <a:solidFill>
            <a:srgbClr val="ECFDF5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15" name="Shape 11"/>
          <p:cNvSpPr/>
          <p:nvPr/>
        </p:nvSpPr>
        <p:spPr>
          <a:xfrm>
            <a:off x="6273850" y="2628900"/>
            <a:ext cx="0" cy="1104900"/>
          </a:xfrm>
          <a:prstGeom prst="line">
            <a:avLst/>
          </a:prstGeom>
          <a:noFill/>
          <a:ln w="38100">
            <a:solidFill>
              <a:srgbClr val="10B981"/>
            </a:solidFill>
            <a:prstDash val="solid"/>
          </a:ln>
        </p:spPr>
      </p:sp>
      <p:pic>
        <p:nvPicPr>
          <p:cNvPr id="16" name="Image 2" descr="/var/folders/1y/yzhkrds14j1gm67qjvlds8tm7vvy2b/T/icon-bg-icon-0igktp2fq-1768294481424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3400" y="2819400"/>
            <a:ext cx="228600" cy="228600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6826300" y="2819400"/>
            <a:ext cx="1443734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04785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옵션 매도 10~20%</a:t>
            </a:r>
            <a:endParaRPr lang="en-US" sz="1200" dirty="0"/>
          </a:p>
        </p:txBody>
      </p:sp>
      <p:sp>
        <p:nvSpPr>
          <p:cNvPr id="18" name="Text 13"/>
          <p:cNvSpPr/>
          <p:nvPr/>
        </p:nvSpPr>
        <p:spPr>
          <a:xfrm>
            <a:off x="6483400" y="3124200"/>
            <a:ext cx="5324933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47556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연 15% 목표 분배금 확보용</a:t>
            </a:r>
            <a:endParaRPr lang="en-US" sz="1050" dirty="0"/>
          </a:p>
        </p:txBody>
      </p:sp>
      <p:sp>
        <p:nvSpPr>
          <p:cNvPr id="19" name="Text 14"/>
          <p:cNvSpPr/>
          <p:nvPr/>
        </p:nvSpPr>
        <p:spPr>
          <a:xfrm>
            <a:off x="6483400" y="3390900"/>
            <a:ext cx="5239208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200"/>
              </a:lnSpc>
              <a:spcBef>
                <a:spcPts val="600"/>
              </a:spcBef>
              <a:buNone/>
            </a:pPr>
            <a:r>
              <a:rPr lang="en-US" sz="900" dirty="0">
                <a:solidFill>
                  <a:srgbClr val="05966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→ 최소한의 상방 제한</a:t>
            </a:r>
            <a:endParaRPr lang="en-US" sz="900" dirty="0"/>
          </a:p>
        </p:txBody>
      </p:sp>
      <p:sp>
        <p:nvSpPr>
          <p:cNvPr id="20" name="Text 15"/>
          <p:cNvSpPr/>
          <p:nvPr/>
        </p:nvSpPr>
        <p:spPr>
          <a:xfrm>
            <a:off x="6254800" y="3886200"/>
            <a:ext cx="5480000" cy="1066800"/>
          </a:xfrm>
          <a:prstGeom prst="roundRect">
            <a:avLst>
              <a:gd name="adj" fmla="val 10714"/>
            </a:avLst>
          </a:prstGeom>
          <a:solidFill>
            <a:srgbClr val="F1F5F9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21" name="Text 16"/>
          <p:cNvSpPr/>
          <p:nvPr/>
        </p:nvSpPr>
        <p:spPr>
          <a:xfrm>
            <a:off x="6445300" y="4076700"/>
            <a:ext cx="530474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spcAft>
                <a:spcPts val="600"/>
              </a:spcAft>
              <a:buNone/>
            </a:pPr>
            <a:r>
              <a:rPr lang="en-US" sz="1200" b="1" dirty="0">
                <a:solidFill>
                  <a:srgbClr val="334155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Core Philosophy</a:t>
            </a:r>
            <a:endParaRPr lang="en-US" sz="1200" dirty="0"/>
          </a:p>
        </p:txBody>
      </p:sp>
      <p:sp>
        <p:nvSpPr>
          <p:cNvPr id="22" name="Text 17"/>
          <p:cNvSpPr/>
          <p:nvPr/>
        </p:nvSpPr>
        <p:spPr>
          <a:xfrm>
            <a:off x="6445300" y="4381500"/>
            <a:ext cx="545904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47556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"인컴보다 성장이 우선" (Growth over Income)</a:t>
            </a:r>
            <a:endParaRPr lang="en-US" sz="1050" dirty="0"/>
          </a:p>
        </p:txBody>
      </p:sp>
      <p:sp>
        <p:nvSpPr>
          <p:cNvPr id="23" name="Text 18"/>
          <p:cNvSpPr/>
          <p:nvPr/>
        </p:nvSpPr>
        <p:spPr>
          <a:xfrm>
            <a:off x="6445300" y="4572000"/>
            <a:ext cx="5477048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47556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강력한 상승장(Bull Market)에서 지수 추종력 우수</a:t>
            </a:r>
            <a:endParaRPr lang="en-US" sz="1050" dirty="0"/>
          </a:p>
        </p:txBody>
      </p:sp>
      <p:pic>
        <p:nvPicPr>
          <p:cNvPr id="24" name="Image 3" descr="/var/folders/1y/yzhkrds14j1gm67qjvlds8tm7vvy2b/T/icon-styled-span-0sdpa9mi2-1768294481465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52820" y="6219825"/>
            <a:ext cx="1081980" cy="180975"/>
          </a:xfrm>
          <a:prstGeom prst="rect">
            <a:avLst/>
          </a:prstGeom>
        </p:spPr>
      </p:pic>
      <p:sp>
        <p:nvSpPr>
          <p:cNvPr id="25" name="Text 19"/>
          <p:cNvSpPr/>
          <p:nvPr/>
        </p:nvSpPr>
        <p:spPr>
          <a:xfrm>
            <a:off x="10572810" y="6219825"/>
            <a:ext cx="1242000" cy="1809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1125"/>
              </a:lnSpc>
              <a:buNone/>
            </a:pPr>
            <a:r>
              <a:rPr lang="en-US" sz="750" dirty="0">
                <a:solidFill>
                  <a:srgbClr val="64748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출처: 미래에셋자산운용</a:t>
            </a:r>
            <a:endParaRPr lang="en-US" sz="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0F172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0"/>
            <a:ext cx="12192000" cy="6858000"/>
          </a:xfrm>
          <a:prstGeom prst="roundRect">
            <a:avLst>
              <a:gd name="adj" fmla="val 2222"/>
            </a:avLst>
          </a:prstGeom>
          <a:solidFill>
            <a:srgbClr val="FFFFFF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3" name="Text 1"/>
          <p:cNvSpPr/>
          <p:nvPr/>
        </p:nvSpPr>
        <p:spPr>
          <a:xfrm>
            <a:off x="457200" y="457200"/>
            <a:ext cx="25781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1E293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2026년 </a:t>
            </a:r>
            <a:pPr algn="l" indent="0" marL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2563E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시장 전망</a:t>
            </a:r>
            <a:endParaRPr lang="en-US" sz="2700" dirty="0"/>
          </a:p>
        </p:txBody>
      </p:sp>
      <p:sp>
        <p:nvSpPr>
          <p:cNvPr id="4" name="Text 2"/>
          <p:cNvSpPr/>
          <p:nvPr/>
        </p:nvSpPr>
        <p:spPr>
          <a:xfrm>
            <a:off x="457200" y="914400"/>
            <a:ext cx="3001518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spcBef>
                <a:spcPts val="600"/>
              </a:spcBef>
              <a:buNone/>
            </a:pPr>
            <a:r>
              <a:rPr lang="en-US" sz="1200" dirty="0">
                <a:solidFill>
                  <a:srgbClr val="64748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소프트 랜딩 + AI 2차 붐 = Sweet Spot</a:t>
            </a:r>
            <a:endParaRPr lang="en-US" sz="1200" dirty="0"/>
          </a:p>
        </p:txBody>
      </p:sp>
      <p:pic>
        <p:nvPicPr>
          <p:cNvPr id="5" name="Image 0" descr="/var/folders/1y/yzhkrds14j1gm67qjvlds8tm7vvy2b/T/icon-styled-span-77fxoz793-1768294484420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031909" y="962025"/>
            <a:ext cx="1702891" cy="180975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9931182" y="962025"/>
            <a:ext cx="1904345" cy="1809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1125"/>
              </a:lnSpc>
              <a:buNone/>
            </a:pPr>
            <a:r>
              <a:rPr lang="en-US" sz="750" dirty="0">
                <a:solidFill>
                  <a:srgbClr val="64748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출처: Goldman Sachs 2026 Outlook</a:t>
            </a:r>
            <a:endParaRPr lang="en-US" sz="750" dirty="0"/>
          </a:p>
        </p:txBody>
      </p:sp>
      <p:sp>
        <p:nvSpPr>
          <p:cNvPr id="7" name="Text 4"/>
          <p:cNvSpPr/>
          <p:nvPr/>
        </p:nvSpPr>
        <p:spPr>
          <a:xfrm>
            <a:off x="457200" y="1371600"/>
            <a:ext cx="7319516" cy="4152900"/>
          </a:xfrm>
          <a:prstGeom prst="roundRect">
            <a:avLst>
              <a:gd name="adj" fmla="val 3670"/>
            </a:avLst>
          </a:prstGeom>
          <a:solidFill>
            <a:srgbClr val="F8FAFC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pic>
        <p:nvPicPr>
          <p:cNvPr id="8" name="Image 1" descr="/var/folders/1y/yzhkrds14j1gm67qjvlds8tm7vvy2b/T/icon-svg-4c942bry4-1768294484477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600200"/>
            <a:ext cx="6858000" cy="361950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8081516" y="1371600"/>
            <a:ext cx="3653284" cy="1219200"/>
          </a:xfrm>
          <a:prstGeom prst="roundRect">
            <a:avLst>
              <a:gd name="adj" fmla="val 9375"/>
            </a:avLst>
          </a:prstGeom>
          <a:solidFill>
            <a:srgbClr val="EFF6FF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10" name="Shape 6"/>
          <p:cNvSpPr/>
          <p:nvPr/>
        </p:nvSpPr>
        <p:spPr>
          <a:xfrm>
            <a:off x="8100566" y="1371600"/>
            <a:ext cx="0" cy="1219200"/>
          </a:xfrm>
          <a:prstGeom prst="line">
            <a:avLst/>
          </a:prstGeom>
          <a:noFill/>
          <a:ln w="38100">
            <a:solidFill>
              <a:srgbClr val="3B82F6"/>
            </a:solidFill>
            <a:prstDash val="solid"/>
          </a:ln>
        </p:spPr>
      </p:sp>
      <p:sp>
        <p:nvSpPr>
          <p:cNvPr id="11" name="Text 7"/>
          <p:cNvSpPr/>
          <p:nvPr/>
        </p:nvSpPr>
        <p:spPr>
          <a:xfrm>
            <a:off x="8538716" y="1562100"/>
            <a:ext cx="3199894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spcAft>
                <a:spcPts val="600"/>
              </a:spcAft>
              <a:buNone/>
            </a:pPr>
            <a:r>
              <a:rPr lang="en-US" sz="1200" b="1" dirty="0">
                <a:solidFill>
                  <a:srgbClr val="1D4ED8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S&amp;P 500 목표</a:t>
            </a:r>
            <a:endParaRPr lang="en-US" sz="1200" dirty="0"/>
          </a:p>
        </p:txBody>
      </p:sp>
      <p:pic>
        <p:nvPicPr>
          <p:cNvPr id="12" name="Image 2" descr="/var/folders/1y/yzhkrds14j1gm67qjvlds8tm7vvy2b/T/icon-icon-billq9lxf-1768294484583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0116" y="1609725"/>
            <a:ext cx="152400" cy="152400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8310116" y="1866900"/>
            <a:ext cx="3234184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250" b="1" dirty="0">
                <a:solidFill>
                  <a:srgbClr val="2563E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7,600pt</a:t>
            </a:r>
            <a:endParaRPr lang="en-US" sz="2250" dirty="0"/>
          </a:p>
        </p:txBody>
      </p:sp>
      <p:sp>
        <p:nvSpPr>
          <p:cNvPr id="14" name="Text 9"/>
          <p:cNvSpPr/>
          <p:nvPr/>
        </p:nvSpPr>
        <p:spPr>
          <a:xfrm>
            <a:off x="8310116" y="2209800"/>
            <a:ext cx="344221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64748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연 10~12% 상승 여력</a:t>
            </a:r>
            <a:endParaRPr lang="en-US" sz="1050" dirty="0"/>
          </a:p>
        </p:txBody>
      </p:sp>
      <p:sp>
        <p:nvSpPr>
          <p:cNvPr id="15" name="Text 10"/>
          <p:cNvSpPr/>
          <p:nvPr/>
        </p:nvSpPr>
        <p:spPr>
          <a:xfrm>
            <a:off x="8081516" y="2743200"/>
            <a:ext cx="3653284" cy="876300"/>
          </a:xfrm>
          <a:prstGeom prst="roundRect">
            <a:avLst>
              <a:gd name="adj" fmla="val 13043"/>
            </a:avLst>
          </a:prstGeom>
          <a:solidFill>
            <a:srgbClr val="FAF5FF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16" name="Shape 11"/>
          <p:cNvSpPr/>
          <p:nvPr/>
        </p:nvSpPr>
        <p:spPr>
          <a:xfrm>
            <a:off x="8100566" y="2743200"/>
            <a:ext cx="0" cy="876300"/>
          </a:xfrm>
          <a:prstGeom prst="line">
            <a:avLst/>
          </a:prstGeom>
          <a:noFill/>
          <a:ln w="38100">
            <a:solidFill>
              <a:srgbClr val="A855F7"/>
            </a:solidFill>
            <a:prstDash val="solid"/>
          </a:ln>
        </p:spPr>
      </p:sp>
      <p:sp>
        <p:nvSpPr>
          <p:cNvPr id="17" name="Text 12"/>
          <p:cNvSpPr/>
          <p:nvPr/>
        </p:nvSpPr>
        <p:spPr>
          <a:xfrm>
            <a:off x="8576816" y="2933700"/>
            <a:ext cx="3110359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spcAft>
                <a:spcPts val="600"/>
              </a:spcAft>
              <a:buNone/>
            </a:pPr>
            <a:r>
              <a:rPr lang="en-US" sz="1200" b="1" dirty="0">
                <a:solidFill>
                  <a:srgbClr val="7E22CE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AI 2차 붐</a:t>
            </a:r>
            <a:endParaRPr lang="en-US" sz="1200" dirty="0"/>
          </a:p>
        </p:txBody>
      </p:sp>
      <p:pic>
        <p:nvPicPr>
          <p:cNvPr id="18" name="Image 3" descr="/var/folders/1y/yzhkrds14j1gm67qjvlds8tm7vvy2b/T/icon-icon-ozhe75w9p-1768294484664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0116" y="2981325"/>
            <a:ext cx="190500" cy="152400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8310116" y="3238500"/>
            <a:ext cx="3510218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47556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Capex → SW 매출 실현 원년</a:t>
            </a:r>
            <a:endParaRPr lang="en-US" sz="1050" dirty="0"/>
          </a:p>
        </p:txBody>
      </p:sp>
      <p:sp>
        <p:nvSpPr>
          <p:cNvPr id="20" name="Text 14"/>
          <p:cNvSpPr/>
          <p:nvPr/>
        </p:nvSpPr>
        <p:spPr>
          <a:xfrm>
            <a:off x="8081516" y="3771900"/>
            <a:ext cx="3653284" cy="1066800"/>
          </a:xfrm>
          <a:prstGeom prst="roundRect">
            <a:avLst>
              <a:gd name="adj" fmla="val 10714"/>
            </a:avLst>
          </a:prstGeom>
          <a:solidFill>
            <a:srgbClr val="FFFBEB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21" name="Shape 15"/>
          <p:cNvSpPr/>
          <p:nvPr/>
        </p:nvSpPr>
        <p:spPr>
          <a:xfrm>
            <a:off x="8100566" y="3771900"/>
            <a:ext cx="0" cy="1066800"/>
          </a:xfrm>
          <a:prstGeom prst="line">
            <a:avLst/>
          </a:prstGeom>
          <a:noFill/>
          <a:ln w="38100">
            <a:solidFill>
              <a:srgbClr val="F59E0B"/>
            </a:solidFill>
            <a:prstDash val="solid"/>
          </a:ln>
        </p:spPr>
      </p:sp>
      <p:sp>
        <p:nvSpPr>
          <p:cNvPr id="22" name="Text 16"/>
          <p:cNvSpPr/>
          <p:nvPr/>
        </p:nvSpPr>
        <p:spPr>
          <a:xfrm>
            <a:off x="8538716" y="3962400"/>
            <a:ext cx="3177034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spcAft>
                <a:spcPts val="600"/>
              </a:spcAft>
              <a:buNone/>
            </a:pPr>
            <a:r>
              <a:rPr lang="en-US" sz="1200" b="1" dirty="0">
                <a:solidFill>
                  <a:srgbClr val="B4530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Sweet Spot</a:t>
            </a:r>
            <a:endParaRPr lang="en-US" sz="1200" dirty="0"/>
          </a:p>
        </p:txBody>
      </p:sp>
      <p:pic>
        <p:nvPicPr>
          <p:cNvPr id="23" name="Image 4" descr="/var/folders/1y/yzhkrds14j1gm67qjvlds8tm7vvy2b/T/icon-icon-9qv06xv35-1768294484741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10116" y="4010025"/>
            <a:ext cx="152400" cy="152400"/>
          </a:xfrm>
          <a:prstGeom prst="rect">
            <a:avLst/>
          </a:prstGeom>
        </p:spPr>
      </p:pic>
      <p:sp>
        <p:nvSpPr>
          <p:cNvPr id="24" name="Text 17"/>
          <p:cNvSpPr/>
          <p:nvPr/>
        </p:nvSpPr>
        <p:spPr>
          <a:xfrm>
            <a:off x="8310116" y="4267200"/>
            <a:ext cx="3234184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47556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고변동성 + 완만한 상승</a:t>
            </a:r>
            <a:endParaRPr lang="en-US" sz="1050" dirty="0"/>
          </a:p>
          <a:p>
            <a:pPr algn="l"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47556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= 커버드콜 최적 환경</a:t>
            </a:r>
            <a:endParaRPr lang="en-US" sz="1050" dirty="0"/>
          </a:p>
        </p:txBody>
      </p:sp>
      <p:pic>
        <p:nvPicPr>
          <p:cNvPr id="25" name="Image 5" descr="/var/folders/1y/yzhkrds14j1gm67qjvlds8tm7vvy2b/T/icon-bg-d8064fktt-1768294484783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" y="5676900"/>
            <a:ext cx="11277600" cy="723900"/>
          </a:xfrm>
          <a:prstGeom prst="rect">
            <a:avLst/>
          </a:prstGeom>
        </p:spPr>
      </p:pic>
      <p:sp>
        <p:nvSpPr>
          <p:cNvPr id="26" name="Text 18"/>
          <p:cNvSpPr/>
          <p:nvPr/>
        </p:nvSpPr>
        <p:spPr>
          <a:xfrm>
            <a:off x="933450" y="5829300"/>
            <a:ext cx="4811601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Key Takeaway</a:t>
            </a:r>
            <a:endParaRPr lang="en-US" sz="1200" dirty="0"/>
          </a:p>
        </p:txBody>
      </p:sp>
      <p:sp>
        <p:nvSpPr>
          <p:cNvPr id="27" name="Text 19"/>
          <p:cNvSpPr/>
          <p:nvPr/>
        </p:nvSpPr>
        <p:spPr>
          <a:xfrm>
            <a:off x="933450" y="6057900"/>
            <a:ext cx="5356669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DBEAFE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2026년 예상되는 "고변동성 + 완만 상승" 국면은 데일리 커버드콜 전략 Sweet Spot</a:t>
            </a:r>
            <a:endParaRPr lang="en-US" sz="1050" dirty="0"/>
          </a:p>
        </p:txBody>
      </p:sp>
      <p:pic>
        <p:nvPicPr>
          <p:cNvPr id="28" name="Image 6" descr="/var/folders/1y/yzhkrds14j1gm67qjvlds8tm7vvy2b/T/icon-icon-debh2li14-1768294484852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" y="5886450"/>
            <a:ext cx="171450" cy="3048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0F172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var/folders/1y/yzhkrds14j1gm67qjvlds8tm7vvy2b/T/icon-bg-tzhgyu5fl-1768294487788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57200" y="457200"/>
            <a:ext cx="355848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KODEX </a:t>
            </a:r>
            <a:pPr algn="l" indent="0" marL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34D39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수익률 시나리오</a:t>
            </a:r>
            <a:endParaRPr lang="en-US" sz="2700" dirty="0"/>
          </a:p>
        </p:txBody>
      </p:sp>
      <p:sp>
        <p:nvSpPr>
          <p:cNvPr id="4" name="Text 1"/>
          <p:cNvSpPr/>
          <p:nvPr/>
        </p:nvSpPr>
        <p:spPr>
          <a:xfrm>
            <a:off x="457200" y="914400"/>
            <a:ext cx="3896808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spcBef>
                <a:spcPts val="600"/>
              </a:spcBef>
              <a:buNone/>
            </a:pPr>
            <a:r>
              <a:rPr lang="en-US" sz="1200" dirty="0">
                <a:solidFill>
                  <a:srgbClr val="BFDBFE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2026년 시장 상황별 예상 성과</a:t>
            </a:r>
            <a:endParaRPr lang="en-US" sz="1200" dirty="0"/>
          </a:p>
        </p:txBody>
      </p:sp>
      <p:sp>
        <p:nvSpPr>
          <p:cNvPr id="5" name="Text 2"/>
          <p:cNvSpPr/>
          <p:nvPr/>
        </p:nvSpPr>
        <p:spPr>
          <a:xfrm>
            <a:off x="457200" y="1371600"/>
            <a:ext cx="11277600" cy="4648200"/>
          </a:xfrm>
          <a:prstGeom prst="roundRect">
            <a:avLst>
              <a:gd name="adj" fmla="val 3279"/>
            </a:avLst>
          </a:prstGeom>
          <a:solidFill>
            <a:srgbClr val="FFFFFF">
              <a:alpha val="5000"/>
            </a:srgbClr>
          </a:solidFill>
          <a:ln w="9525">
            <a:solidFill>
              <a:srgbClr val="FFFFFF"/>
            </a:solidFill>
          </a:ln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6" name="Text 3"/>
          <p:cNvSpPr/>
          <p:nvPr/>
        </p:nvSpPr>
        <p:spPr>
          <a:xfrm>
            <a:off x="695325" y="1609725"/>
            <a:ext cx="2027486" cy="423863"/>
          </a:xfrm>
          <a:prstGeom prst="rect">
            <a:avLst/>
          </a:prstGeom>
          <a:noFill/>
          <a:ln/>
        </p:spPr>
        <p:txBody>
          <a:bodyPr wrap="square" lIns="152400" tIns="114300" rIns="152400" bIns="11430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050" b="1" dirty="0">
                <a:solidFill>
                  <a:srgbClr val="93C5FD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시나리오</a:t>
            </a:r>
            <a:endParaRPr lang="en-US" sz="1050" dirty="0"/>
          </a:p>
        </p:txBody>
      </p:sp>
      <p:sp>
        <p:nvSpPr>
          <p:cNvPr id="7" name="Text 4"/>
          <p:cNvSpPr/>
          <p:nvPr/>
        </p:nvSpPr>
        <p:spPr>
          <a:xfrm>
            <a:off x="2722811" y="1609725"/>
            <a:ext cx="1581448" cy="423863"/>
          </a:xfrm>
          <a:prstGeom prst="rect">
            <a:avLst/>
          </a:prstGeom>
          <a:noFill/>
          <a:ln/>
        </p:spPr>
        <p:txBody>
          <a:bodyPr wrap="square" lIns="152400" tIns="114300" rIns="152400" bIns="114300" rtlCol="0" anchor="t"/>
          <a:lstStyle/>
          <a:p>
            <a:pPr algn="ctr" indent="0" marL="0">
              <a:lnSpc>
                <a:spcPts val="1500"/>
              </a:lnSpc>
              <a:buNone/>
            </a:pPr>
            <a:r>
              <a:rPr lang="en-US" sz="1050" b="1" dirty="0">
                <a:solidFill>
                  <a:srgbClr val="93C5FD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나스닥100</a:t>
            </a:r>
            <a:endParaRPr lang="en-US" sz="1050" dirty="0"/>
          </a:p>
        </p:txBody>
      </p:sp>
      <p:sp>
        <p:nvSpPr>
          <p:cNvPr id="8" name="Text 5"/>
          <p:cNvSpPr/>
          <p:nvPr/>
        </p:nvSpPr>
        <p:spPr>
          <a:xfrm>
            <a:off x="4304258" y="1609725"/>
            <a:ext cx="1388715" cy="423863"/>
          </a:xfrm>
          <a:prstGeom prst="rect">
            <a:avLst/>
          </a:prstGeom>
          <a:noFill/>
          <a:ln/>
        </p:spPr>
        <p:txBody>
          <a:bodyPr wrap="square" lIns="152400" tIns="114300" rIns="152400" bIns="114300" rtlCol="0" anchor="t"/>
          <a:lstStyle/>
          <a:p>
            <a:pPr algn="ctr" indent="0" marL="0">
              <a:lnSpc>
                <a:spcPts val="1500"/>
              </a:lnSpc>
              <a:buNone/>
            </a:pPr>
            <a:r>
              <a:rPr lang="en-US" sz="1050" b="1" dirty="0">
                <a:solidFill>
                  <a:srgbClr val="93C5FD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분배율</a:t>
            </a:r>
            <a:endParaRPr lang="en-US" sz="1050" dirty="0"/>
          </a:p>
        </p:txBody>
      </p:sp>
      <p:sp>
        <p:nvSpPr>
          <p:cNvPr id="9" name="Text 6"/>
          <p:cNvSpPr/>
          <p:nvPr/>
        </p:nvSpPr>
        <p:spPr>
          <a:xfrm>
            <a:off x="5692973" y="1609725"/>
            <a:ext cx="1388715" cy="423863"/>
          </a:xfrm>
          <a:prstGeom prst="rect">
            <a:avLst/>
          </a:prstGeom>
          <a:noFill/>
          <a:ln/>
        </p:spPr>
        <p:txBody>
          <a:bodyPr wrap="square" lIns="152400" tIns="114300" rIns="152400" bIns="114300" rtlCol="0" anchor="t"/>
          <a:lstStyle/>
          <a:p>
            <a:pPr algn="ctr" indent="0" marL="0">
              <a:lnSpc>
                <a:spcPts val="1500"/>
              </a:lnSpc>
              <a:buNone/>
            </a:pPr>
            <a:r>
              <a:rPr lang="en-US" sz="1050" b="1" dirty="0">
                <a:solidFill>
                  <a:srgbClr val="93C5FD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주가변동</a:t>
            </a:r>
            <a:endParaRPr lang="en-US" sz="1050" dirty="0"/>
          </a:p>
        </p:txBody>
      </p:sp>
      <p:sp>
        <p:nvSpPr>
          <p:cNvPr id="10" name="Text 7"/>
          <p:cNvSpPr/>
          <p:nvPr/>
        </p:nvSpPr>
        <p:spPr>
          <a:xfrm>
            <a:off x="7081689" y="1609725"/>
            <a:ext cx="2377678" cy="423863"/>
          </a:xfrm>
          <a:prstGeom prst="rect">
            <a:avLst/>
          </a:prstGeom>
          <a:noFill/>
          <a:ln/>
        </p:spPr>
        <p:txBody>
          <a:bodyPr wrap="square" lIns="152400" tIns="114300" rIns="152400" bIns="114300" rtlCol="0" anchor="t"/>
          <a:lstStyle/>
          <a:p>
            <a:pPr algn="ctr" indent="0" marL="0">
              <a:lnSpc>
                <a:spcPts val="1500"/>
              </a:lnSpc>
              <a:buNone/>
            </a:pPr>
            <a:r>
              <a:rPr lang="en-US" sz="1050" b="1" dirty="0">
                <a:solidFill>
                  <a:srgbClr val="93C5FD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총수익</a:t>
            </a:r>
            <a:endParaRPr lang="en-US" sz="1050" dirty="0"/>
          </a:p>
        </p:txBody>
      </p:sp>
      <p:sp>
        <p:nvSpPr>
          <p:cNvPr id="11" name="Text 8"/>
          <p:cNvSpPr/>
          <p:nvPr/>
        </p:nvSpPr>
        <p:spPr>
          <a:xfrm>
            <a:off x="9459367" y="1609725"/>
            <a:ext cx="2037308" cy="423863"/>
          </a:xfrm>
          <a:prstGeom prst="rect">
            <a:avLst/>
          </a:prstGeom>
          <a:noFill/>
          <a:ln/>
        </p:spPr>
        <p:txBody>
          <a:bodyPr wrap="square" lIns="152400" tIns="114300" rIns="152400" bIns="114300" rtlCol="0" anchor="t"/>
          <a:lstStyle/>
          <a:p>
            <a:pPr algn="ctr" indent="0" marL="0">
              <a:lnSpc>
                <a:spcPts val="1500"/>
              </a:lnSpc>
              <a:buNone/>
            </a:pPr>
            <a:r>
              <a:rPr lang="en-US" sz="1050" b="1" dirty="0">
                <a:solidFill>
                  <a:srgbClr val="93C5FD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평가</a:t>
            </a:r>
            <a:endParaRPr lang="en-US" sz="1050" dirty="0"/>
          </a:p>
        </p:txBody>
      </p:sp>
      <p:sp>
        <p:nvSpPr>
          <p:cNvPr id="12" name="Text 9"/>
          <p:cNvSpPr/>
          <p:nvPr/>
        </p:nvSpPr>
        <p:spPr>
          <a:xfrm>
            <a:off x="695325" y="2033588"/>
            <a:ext cx="2027486" cy="581025"/>
          </a:xfrm>
          <a:prstGeom prst="rect">
            <a:avLst/>
          </a:prstGeom>
          <a:noFill/>
          <a:ln/>
        </p:spPr>
        <p:txBody>
          <a:bodyPr wrap="square" lIns="152400" tIns="152400" rIns="152400" bIns="15240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강세장 (Bull)</a:t>
            </a:r>
            <a:endParaRPr lang="en-US" sz="1050" dirty="0"/>
          </a:p>
        </p:txBody>
      </p:sp>
      <p:sp>
        <p:nvSpPr>
          <p:cNvPr id="13" name="Text 10"/>
          <p:cNvSpPr/>
          <p:nvPr/>
        </p:nvSpPr>
        <p:spPr>
          <a:xfrm>
            <a:off x="2722811" y="2033588"/>
            <a:ext cx="1581448" cy="581025"/>
          </a:xfrm>
          <a:prstGeom prst="rect">
            <a:avLst/>
          </a:prstGeom>
          <a:noFill/>
          <a:ln/>
        </p:spPr>
        <p:txBody>
          <a:bodyPr wrap="square" lIns="152400" tIns="152400" rIns="152400" bIns="152400" rtlCol="0" anchor="t"/>
          <a:lstStyle/>
          <a:p>
            <a:pPr algn="ctr" indent="0" marL="0">
              <a:lnSpc>
                <a:spcPts val="1500"/>
              </a:lnSpc>
              <a:buNone/>
            </a:pPr>
            <a:r>
              <a:rPr lang="en-US" sz="1050" b="1" dirty="0">
                <a:solidFill>
                  <a:srgbClr val="4ADE8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+20%+</a:t>
            </a:r>
            <a:endParaRPr lang="en-US" sz="1050" dirty="0"/>
          </a:p>
        </p:txBody>
      </p:sp>
      <p:sp>
        <p:nvSpPr>
          <p:cNvPr id="14" name="Text 11"/>
          <p:cNvSpPr/>
          <p:nvPr/>
        </p:nvSpPr>
        <p:spPr>
          <a:xfrm>
            <a:off x="4304258" y="2033588"/>
            <a:ext cx="1388715" cy="581025"/>
          </a:xfrm>
          <a:prstGeom prst="rect">
            <a:avLst/>
          </a:prstGeom>
          <a:noFill/>
          <a:ln/>
        </p:spPr>
        <p:txBody>
          <a:bodyPr wrap="square" lIns="152400" tIns="152400" rIns="152400" bIns="152400" rtlCol="0" anchor="t"/>
          <a:lstStyle/>
          <a:p>
            <a:pPr algn="ctr"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15~18%</a:t>
            </a:r>
            <a:endParaRPr lang="en-US" sz="1050" dirty="0"/>
          </a:p>
        </p:txBody>
      </p:sp>
      <p:sp>
        <p:nvSpPr>
          <p:cNvPr id="15" name="Text 12"/>
          <p:cNvSpPr/>
          <p:nvPr/>
        </p:nvSpPr>
        <p:spPr>
          <a:xfrm>
            <a:off x="5692973" y="2033588"/>
            <a:ext cx="1388715" cy="581025"/>
          </a:xfrm>
          <a:prstGeom prst="rect">
            <a:avLst/>
          </a:prstGeom>
          <a:noFill/>
          <a:ln/>
        </p:spPr>
        <p:txBody>
          <a:bodyPr wrap="square" lIns="152400" tIns="152400" rIns="152400" bIns="152400" rtlCol="0" anchor="t"/>
          <a:lstStyle/>
          <a:p>
            <a:pPr algn="ctr"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+5~8%</a:t>
            </a:r>
            <a:endParaRPr lang="en-US" sz="1050" dirty="0"/>
          </a:p>
        </p:txBody>
      </p:sp>
      <p:sp>
        <p:nvSpPr>
          <p:cNvPr id="16" name="Text 13"/>
          <p:cNvSpPr/>
          <p:nvPr/>
        </p:nvSpPr>
        <p:spPr>
          <a:xfrm>
            <a:off x="7081689" y="2033588"/>
            <a:ext cx="2377678" cy="581025"/>
          </a:xfrm>
          <a:prstGeom prst="rect">
            <a:avLst/>
          </a:prstGeom>
          <a:noFill/>
          <a:ln/>
        </p:spPr>
        <p:txBody>
          <a:bodyPr wrap="square" lIns="152400" tIns="152400" rIns="152400" bIns="152400" rtlCol="0" anchor="t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+20~26%</a:t>
            </a:r>
            <a:endParaRPr lang="en-US" sz="1500" dirty="0"/>
          </a:p>
        </p:txBody>
      </p:sp>
      <p:pic>
        <p:nvPicPr>
          <p:cNvPr id="17" name="Image 1" descr="/var/folders/1y/yzhkrds14j1gm67qjvlds8tm7vvy2b/T/icon-styled-span-az2rc4kck-1768294488124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2304" y="2209800"/>
            <a:ext cx="751433" cy="238125"/>
          </a:xfrm>
          <a:prstGeom prst="rect">
            <a:avLst/>
          </a:prstGeom>
        </p:spPr>
      </p:pic>
      <p:sp>
        <p:nvSpPr>
          <p:cNvPr id="18" name="Text 14"/>
          <p:cNvSpPr/>
          <p:nvPr/>
        </p:nvSpPr>
        <p:spPr>
          <a:xfrm>
            <a:off x="10040154" y="2209800"/>
            <a:ext cx="875734" cy="2381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1200"/>
              </a:lnSpc>
              <a:buNone/>
            </a:pPr>
            <a:r>
              <a:rPr lang="en-US" sz="900" dirty="0">
                <a:solidFill>
                  <a:srgbClr val="FCD34D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지수 대비 ↓</a:t>
            </a:r>
            <a:endParaRPr lang="en-US" sz="900" dirty="0"/>
          </a:p>
        </p:txBody>
      </p:sp>
      <p:sp>
        <p:nvSpPr>
          <p:cNvPr id="19" name="Text 15"/>
          <p:cNvSpPr/>
          <p:nvPr/>
        </p:nvSpPr>
        <p:spPr>
          <a:xfrm>
            <a:off x="695325" y="2614613"/>
            <a:ext cx="2027486" cy="619125"/>
          </a:xfrm>
          <a:prstGeom prst="rect">
            <a:avLst/>
          </a:prstGeom>
          <a:noFill/>
          <a:ln/>
        </p:spPr>
        <p:txBody>
          <a:bodyPr wrap="square" lIns="152400" tIns="152400" rIns="152400" bIns="15240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050" b="1" dirty="0">
                <a:solidFill>
                  <a:srgbClr val="34D39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완만상승 ⭐</a:t>
            </a:r>
            <a:endParaRPr lang="en-US" sz="1050" dirty="0"/>
          </a:p>
        </p:txBody>
      </p:sp>
      <p:sp>
        <p:nvSpPr>
          <p:cNvPr id="20" name="Text 16"/>
          <p:cNvSpPr/>
          <p:nvPr/>
        </p:nvSpPr>
        <p:spPr>
          <a:xfrm>
            <a:off x="2722811" y="2614613"/>
            <a:ext cx="1581448" cy="619125"/>
          </a:xfrm>
          <a:prstGeom prst="rect">
            <a:avLst/>
          </a:prstGeom>
          <a:noFill/>
          <a:ln/>
        </p:spPr>
        <p:txBody>
          <a:bodyPr wrap="square" lIns="152400" tIns="152400" rIns="152400" bIns="152400" rtlCol="0" anchor="t"/>
          <a:lstStyle/>
          <a:p>
            <a:pPr algn="ctr" indent="0" marL="0">
              <a:lnSpc>
                <a:spcPts val="1500"/>
              </a:lnSpc>
              <a:buNone/>
            </a:pPr>
            <a:r>
              <a:rPr lang="en-US" sz="1050" b="1" dirty="0">
                <a:solidFill>
                  <a:srgbClr val="34D39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+10%</a:t>
            </a:r>
            <a:endParaRPr lang="en-US" sz="1050" dirty="0"/>
          </a:p>
        </p:txBody>
      </p:sp>
      <p:sp>
        <p:nvSpPr>
          <p:cNvPr id="21" name="Text 17"/>
          <p:cNvSpPr/>
          <p:nvPr/>
        </p:nvSpPr>
        <p:spPr>
          <a:xfrm>
            <a:off x="4304258" y="2614613"/>
            <a:ext cx="1388715" cy="619125"/>
          </a:xfrm>
          <a:prstGeom prst="rect">
            <a:avLst/>
          </a:prstGeom>
          <a:noFill/>
          <a:ln/>
        </p:spPr>
        <p:txBody>
          <a:bodyPr wrap="square" lIns="152400" tIns="152400" rIns="152400" bIns="152400" rtlCol="0" anchor="t"/>
          <a:lstStyle/>
          <a:p>
            <a:pPr algn="ctr"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34D39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16~20%</a:t>
            </a:r>
            <a:endParaRPr lang="en-US" sz="1050" dirty="0"/>
          </a:p>
        </p:txBody>
      </p:sp>
      <p:sp>
        <p:nvSpPr>
          <p:cNvPr id="22" name="Text 18"/>
          <p:cNvSpPr/>
          <p:nvPr/>
        </p:nvSpPr>
        <p:spPr>
          <a:xfrm>
            <a:off x="5692973" y="2614613"/>
            <a:ext cx="1388715" cy="619125"/>
          </a:xfrm>
          <a:prstGeom prst="rect">
            <a:avLst/>
          </a:prstGeom>
          <a:noFill/>
          <a:ln/>
        </p:spPr>
        <p:txBody>
          <a:bodyPr wrap="square" lIns="152400" tIns="152400" rIns="152400" bIns="152400" rtlCol="0" anchor="t"/>
          <a:lstStyle/>
          <a:p>
            <a:pPr algn="ctr"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34D39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+8~10%</a:t>
            </a:r>
            <a:endParaRPr lang="en-US" sz="1050" dirty="0"/>
          </a:p>
        </p:txBody>
      </p:sp>
      <p:sp>
        <p:nvSpPr>
          <p:cNvPr id="23" name="Text 19"/>
          <p:cNvSpPr/>
          <p:nvPr/>
        </p:nvSpPr>
        <p:spPr>
          <a:xfrm>
            <a:off x="7081689" y="2614613"/>
            <a:ext cx="2377678" cy="619125"/>
          </a:xfrm>
          <a:prstGeom prst="rect">
            <a:avLst/>
          </a:prstGeom>
          <a:noFill/>
          <a:ln/>
        </p:spPr>
        <p:txBody>
          <a:bodyPr wrap="square" lIns="152400" tIns="152400" rIns="152400" bIns="15240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34D39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+24~30%</a:t>
            </a:r>
            <a:endParaRPr lang="en-US" sz="1800" dirty="0"/>
          </a:p>
        </p:txBody>
      </p:sp>
      <p:pic>
        <p:nvPicPr>
          <p:cNvPr id="24" name="Image 2" descr="/var/folders/1y/yzhkrds14j1gm67qjvlds8tm7vvy2b/T/icon-styled-span-406vkcva6-1768294488166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4679" y="2809875"/>
            <a:ext cx="846534" cy="238125"/>
          </a:xfrm>
          <a:prstGeom prst="rect">
            <a:avLst/>
          </a:prstGeom>
        </p:spPr>
      </p:pic>
      <p:sp>
        <p:nvSpPr>
          <p:cNvPr id="25" name="Text 20"/>
          <p:cNvSpPr/>
          <p:nvPr/>
        </p:nvSpPr>
        <p:spPr>
          <a:xfrm>
            <a:off x="9990386" y="2809875"/>
            <a:ext cx="975122" cy="2381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1200"/>
              </a:lnSpc>
              <a:buNone/>
            </a:pPr>
            <a:r>
              <a:rPr lang="en-US" sz="900" dirty="0">
                <a:solidFill>
                  <a:srgbClr val="6EE7B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SWEET SPOT</a:t>
            </a:r>
            <a:endParaRPr lang="en-US" sz="900" dirty="0"/>
          </a:p>
        </p:txBody>
      </p:sp>
      <p:sp>
        <p:nvSpPr>
          <p:cNvPr id="26" name="Text 21"/>
          <p:cNvSpPr/>
          <p:nvPr/>
        </p:nvSpPr>
        <p:spPr>
          <a:xfrm>
            <a:off x="695325" y="3233738"/>
            <a:ext cx="2027486" cy="581025"/>
          </a:xfrm>
          <a:prstGeom prst="rect">
            <a:avLst/>
          </a:prstGeom>
          <a:noFill/>
          <a:ln/>
        </p:spPr>
        <p:txBody>
          <a:bodyPr wrap="square" lIns="152400" tIns="152400" rIns="152400" bIns="15240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횡보장 (Flat)</a:t>
            </a:r>
            <a:endParaRPr lang="en-US" sz="1050" dirty="0"/>
          </a:p>
        </p:txBody>
      </p:sp>
      <p:sp>
        <p:nvSpPr>
          <p:cNvPr id="27" name="Text 22"/>
          <p:cNvSpPr/>
          <p:nvPr/>
        </p:nvSpPr>
        <p:spPr>
          <a:xfrm>
            <a:off x="2722811" y="3233738"/>
            <a:ext cx="1581448" cy="581025"/>
          </a:xfrm>
          <a:prstGeom prst="rect">
            <a:avLst/>
          </a:prstGeom>
          <a:noFill/>
          <a:ln/>
        </p:spPr>
        <p:txBody>
          <a:bodyPr wrap="square" lIns="152400" tIns="152400" rIns="152400" bIns="152400" rtlCol="0" anchor="t"/>
          <a:lstStyle/>
          <a:p>
            <a:pPr algn="ctr"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94A3B8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0%</a:t>
            </a:r>
            <a:endParaRPr lang="en-US" sz="1050" dirty="0"/>
          </a:p>
        </p:txBody>
      </p:sp>
      <p:sp>
        <p:nvSpPr>
          <p:cNvPr id="28" name="Text 23"/>
          <p:cNvSpPr/>
          <p:nvPr/>
        </p:nvSpPr>
        <p:spPr>
          <a:xfrm>
            <a:off x="4304258" y="3233738"/>
            <a:ext cx="1388715" cy="581025"/>
          </a:xfrm>
          <a:prstGeom prst="rect">
            <a:avLst/>
          </a:prstGeom>
          <a:noFill/>
          <a:ln/>
        </p:spPr>
        <p:txBody>
          <a:bodyPr wrap="square" lIns="152400" tIns="152400" rIns="152400" bIns="152400" rtlCol="0" anchor="t"/>
          <a:lstStyle/>
          <a:p>
            <a:pPr algn="ctr"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18~22%</a:t>
            </a:r>
            <a:endParaRPr lang="en-US" sz="1050" dirty="0"/>
          </a:p>
        </p:txBody>
      </p:sp>
      <p:sp>
        <p:nvSpPr>
          <p:cNvPr id="29" name="Text 24"/>
          <p:cNvSpPr/>
          <p:nvPr/>
        </p:nvSpPr>
        <p:spPr>
          <a:xfrm>
            <a:off x="5692973" y="3233738"/>
            <a:ext cx="1388715" cy="581025"/>
          </a:xfrm>
          <a:prstGeom prst="rect">
            <a:avLst/>
          </a:prstGeom>
          <a:noFill/>
          <a:ln/>
        </p:spPr>
        <p:txBody>
          <a:bodyPr wrap="square" lIns="152400" tIns="152400" rIns="152400" bIns="152400" rtlCol="0" anchor="t"/>
          <a:lstStyle/>
          <a:p>
            <a:pPr algn="ctr"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-2~+2%</a:t>
            </a:r>
            <a:endParaRPr lang="en-US" sz="1050" dirty="0"/>
          </a:p>
        </p:txBody>
      </p:sp>
      <p:sp>
        <p:nvSpPr>
          <p:cNvPr id="30" name="Text 25"/>
          <p:cNvSpPr/>
          <p:nvPr/>
        </p:nvSpPr>
        <p:spPr>
          <a:xfrm>
            <a:off x="7081689" y="3233738"/>
            <a:ext cx="2377678" cy="581025"/>
          </a:xfrm>
          <a:prstGeom prst="rect">
            <a:avLst/>
          </a:prstGeom>
          <a:noFill/>
          <a:ln/>
        </p:spPr>
        <p:txBody>
          <a:bodyPr wrap="square" lIns="152400" tIns="152400" rIns="152400" bIns="152400" rtlCol="0" anchor="t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+16~24%</a:t>
            </a:r>
            <a:endParaRPr lang="en-US" sz="1500" dirty="0"/>
          </a:p>
        </p:txBody>
      </p:sp>
      <p:pic>
        <p:nvPicPr>
          <p:cNvPr id="31" name="Image 3" descr="/var/folders/1y/yzhkrds14j1gm67qjvlds8tm7vvy2b/T/icon-styled-span-7s70nbqa0-1768294488207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45154" y="3409950"/>
            <a:ext cx="865733" cy="238125"/>
          </a:xfrm>
          <a:prstGeom prst="rect">
            <a:avLst/>
          </a:prstGeom>
        </p:spPr>
      </p:pic>
      <p:sp>
        <p:nvSpPr>
          <p:cNvPr id="32" name="Text 26"/>
          <p:cNvSpPr/>
          <p:nvPr/>
        </p:nvSpPr>
        <p:spPr>
          <a:xfrm>
            <a:off x="9976574" y="3409950"/>
            <a:ext cx="1002893" cy="2381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1200"/>
              </a:lnSpc>
              <a:buNone/>
            </a:pPr>
            <a:r>
              <a:rPr lang="en-US" sz="900" dirty="0">
                <a:solidFill>
                  <a:srgbClr val="93C5FD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지수 대비 ↑↑</a:t>
            </a:r>
            <a:endParaRPr lang="en-US" sz="900" dirty="0"/>
          </a:p>
        </p:txBody>
      </p:sp>
      <p:sp>
        <p:nvSpPr>
          <p:cNvPr id="33" name="Text 27"/>
          <p:cNvSpPr/>
          <p:nvPr/>
        </p:nvSpPr>
        <p:spPr>
          <a:xfrm>
            <a:off x="695325" y="3814763"/>
            <a:ext cx="2027486" cy="581025"/>
          </a:xfrm>
          <a:prstGeom prst="rect">
            <a:avLst/>
          </a:prstGeom>
          <a:noFill/>
          <a:ln/>
        </p:spPr>
        <p:txBody>
          <a:bodyPr wrap="square" lIns="152400" tIns="152400" rIns="152400" bIns="15240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하락장 (Bear)</a:t>
            </a:r>
            <a:endParaRPr lang="en-US" sz="1050" dirty="0"/>
          </a:p>
        </p:txBody>
      </p:sp>
      <p:sp>
        <p:nvSpPr>
          <p:cNvPr id="34" name="Text 28"/>
          <p:cNvSpPr/>
          <p:nvPr/>
        </p:nvSpPr>
        <p:spPr>
          <a:xfrm>
            <a:off x="2722811" y="3814763"/>
            <a:ext cx="1581448" cy="581025"/>
          </a:xfrm>
          <a:prstGeom prst="rect">
            <a:avLst/>
          </a:prstGeom>
          <a:noFill/>
          <a:ln/>
        </p:spPr>
        <p:txBody>
          <a:bodyPr wrap="square" lIns="152400" tIns="152400" rIns="152400" bIns="152400" rtlCol="0" anchor="t"/>
          <a:lstStyle/>
          <a:p>
            <a:pPr algn="ctr" indent="0" marL="0">
              <a:lnSpc>
                <a:spcPts val="1500"/>
              </a:lnSpc>
              <a:buNone/>
            </a:pPr>
            <a:r>
              <a:rPr lang="en-US" sz="1050" b="1" dirty="0">
                <a:solidFill>
                  <a:srgbClr val="F8717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-10%</a:t>
            </a:r>
            <a:endParaRPr lang="en-US" sz="1050" dirty="0"/>
          </a:p>
        </p:txBody>
      </p:sp>
      <p:sp>
        <p:nvSpPr>
          <p:cNvPr id="35" name="Text 29"/>
          <p:cNvSpPr/>
          <p:nvPr/>
        </p:nvSpPr>
        <p:spPr>
          <a:xfrm>
            <a:off x="4304258" y="3814763"/>
            <a:ext cx="1388715" cy="581025"/>
          </a:xfrm>
          <a:prstGeom prst="rect">
            <a:avLst/>
          </a:prstGeom>
          <a:noFill/>
          <a:ln/>
        </p:spPr>
        <p:txBody>
          <a:bodyPr wrap="square" lIns="152400" tIns="152400" rIns="152400" bIns="152400" rtlCol="0" anchor="t"/>
          <a:lstStyle/>
          <a:p>
            <a:pPr algn="ctr"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20~25%</a:t>
            </a:r>
            <a:endParaRPr lang="en-US" sz="1050" dirty="0"/>
          </a:p>
        </p:txBody>
      </p:sp>
      <p:sp>
        <p:nvSpPr>
          <p:cNvPr id="36" name="Text 30"/>
          <p:cNvSpPr/>
          <p:nvPr/>
        </p:nvSpPr>
        <p:spPr>
          <a:xfrm>
            <a:off x="5692973" y="3814763"/>
            <a:ext cx="1388715" cy="581025"/>
          </a:xfrm>
          <a:prstGeom prst="rect">
            <a:avLst/>
          </a:prstGeom>
          <a:noFill/>
          <a:ln/>
        </p:spPr>
        <p:txBody>
          <a:bodyPr wrap="square" lIns="152400" tIns="152400" rIns="152400" bIns="152400" rtlCol="0" anchor="t"/>
          <a:lstStyle/>
          <a:p>
            <a:pPr algn="ctr"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-10%</a:t>
            </a:r>
            <a:endParaRPr lang="en-US" sz="1050" dirty="0"/>
          </a:p>
        </p:txBody>
      </p:sp>
      <p:sp>
        <p:nvSpPr>
          <p:cNvPr id="37" name="Text 31"/>
          <p:cNvSpPr/>
          <p:nvPr/>
        </p:nvSpPr>
        <p:spPr>
          <a:xfrm>
            <a:off x="7081689" y="3814763"/>
            <a:ext cx="2377678" cy="581025"/>
          </a:xfrm>
          <a:prstGeom prst="rect">
            <a:avLst/>
          </a:prstGeom>
          <a:noFill/>
          <a:ln/>
        </p:spPr>
        <p:txBody>
          <a:bodyPr wrap="square" lIns="152400" tIns="152400" rIns="152400" bIns="152400" rtlCol="0" anchor="t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+10~15%</a:t>
            </a:r>
            <a:endParaRPr lang="en-US" sz="1500" dirty="0"/>
          </a:p>
        </p:txBody>
      </p:sp>
      <p:pic>
        <p:nvPicPr>
          <p:cNvPr id="38" name="Image 4" descr="/var/folders/1y/yzhkrds14j1gm67qjvlds8tm7vvy2b/T/icon-styled-span-6cvdcoywc-1768294488242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75379" y="3990975"/>
            <a:ext cx="605135" cy="238125"/>
          </a:xfrm>
          <a:prstGeom prst="rect">
            <a:avLst/>
          </a:prstGeom>
        </p:spPr>
      </p:pic>
      <p:sp>
        <p:nvSpPr>
          <p:cNvPr id="39" name="Text 32"/>
          <p:cNvSpPr/>
          <p:nvPr/>
        </p:nvSpPr>
        <p:spPr>
          <a:xfrm>
            <a:off x="10126087" y="3990975"/>
            <a:ext cx="703719" cy="2381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1200"/>
              </a:lnSpc>
              <a:buNone/>
            </a:pPr>
            <a:r>
              <a:rPr lang="en-US" sz="900" dirty="0">
                <a:solidFill>
                  <a:srgbClr val="93C5FD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수익 창출</a:t>
            </a:r>
            <a:endParaRPr lang="en-US" sz="900" dirty="0"/>
          </a:p>
        </p:txBody>
      </p:sp>
      <p:sp>
        <p:nvSpPr>
          <p:cNvPr id="40" name="Text 33"/>
          <p:cNvSpPr/>
          <p:nvPr/>
        </p:nvSpPr>
        <p:spPr>
          <a:xfrm>
            <a:off x="695325" y="4395788"/>
            <a:ext cx="2027486" cy="576263"/>
          </a:xfrm>
          <a:prstGeom prst="rect">
            <a:avLst/>
          </a:prstGeom>
          <a:noFill/>
          <a:ln/>
        </p:spPr>
        <p:txBody>
          <a:bodyPr wrap="square" lIns="152400" tIns="152400" rIns="152400" bIns="15240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폭락장 (Crash)</a:t>
            </a:r>
            <a:endParaRPr lang="en-US" sz="1050" dirty="0"/>
          </a:p>
        </p:txBody>
      </p:sp>
      <p:sp>
        <p:nvSpPr>
          <p:cNvPr id="41" name="Text 34"/>
          <p:cNvSpPr/>
          <p:nvPr/>
        </p:nvSpPr>
        <p:spPr>
          <a:xfrm>
            <a:off x="2722811" y="4395788"/>
            <a:ext cx="1581448" cy="576263"/>
          </a:xfrm>
          <a:prstGeom prst="rect">
            <a:avLst/>
          </a:prstGeom>
          <a:noFill/>
          <a:ln/>
        </p:spPr>
        <p:txBody>
          <a:bodyPr wrap="square" lIns="152400" tIns="152400" rIns="152400" bIns="152400" rtlCol="0" anchor="t"/>
          <a:lstStyle/>
          <a:p>
            <a:pPr algn="ctr" indent="0" marL="0">
              <a:lnSpc>
                <a:spcPts val="1500"/>
              </a:lnSpc>
              <a:buNone/>
            </a:pPr>
            <a:r>
              <a:rPr lang="en-US" sz="1050" b="1" dirty="0">
                <a:solidFill>
                  <a:srgbClr val="EF4444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-20%-</a:t>
            </a:r>
            <a:endParaRPr lang="en-US" sz="1050" dirty="0"/>
          </a:p>
        </p:txBody>
      </p:sp>
      <p:sp>
        <p:nvSpPr>
          <p:cNvPr id="42" name="Text 35"/>
          <p:cNvSpPr/>
          <p:nvPr/>
        </p:nvSpPr>
        <p:spPr>
          <a:xfrm>
            <a:off x="4304258" y="4395788"/>
            <a:ext cx="1388715" cy="576263"/>
          </a:xfrm>
          <a:prstGeom prst="rect">
            <a:avLst/>
          </a:prstGeom>
          <a:noFill/>
          <a:ln/>
        </p:spPr>
        <p:txBody>
          <a:bodyPr wrap="square" lIns="152400" tIns="152400" rIns="152400" bIns="152400" rtlCol="0" anchor="t"/>
          <a:lstStyle/>
          <a:p>
            <a:pPr algn="ctr"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25%+</a:t>
            </a:r>
            <a:endParaRPr lang="en-US" sz="1050" dirty="0"/>
          </a:p>
        </p:txBody>
      </p:sp>
      <p:sp>
        <p:nvSpPr>
          <p:cNvPr id="43" name="Text 36"/>
          <p:cNvSpPr/>
          <p:nvPr/>
        </p:nvSpPr>
        <p:spPr>
          <a:xfrm>
            <a:off x="5692973" y="4395788"/>
            <a:ext cx="1388715" cy="576263"/>
          </a:xfrm>
          <a:prstGeom prst="rect">
            <a:avLst/>
          </a:prstGeom>
          <a:noFill/>
          <a:ln/>
        </p:spPr>
        <p:txBody>
          <a:bodyPr wrap="square" lIns="152400" tIns="152400" rIns="152400" bIns="152400" rtlCol="0" anchor="t"/>
          <a:lstStyle/>
          <a:p>
            <a:pPr algn="ctr"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-20%</a:t>
            </a:r>
            <a:endParaRPr lang="en-US" sz="1050" dirty="0"/>
          </a:p>
        </p:txBody>
      </p:sp>
      <p:sp>
        <p:nvSpPr>
          <p:cNvPr id="44" name="Text 37"/>
          <p:cNvSpPr/>
          <p:nvPr/>
        </p:nvSpPr>
        <p:spPr>
          <a:xfrm>
            <a:off x="7081689" y="4395788"/>
            <a:ext cx="2377678" cy="576263"/>
          </a:xfrm>
          <a:prstGeom prst="rect">
            <a:avLst/>
          </a:prstGeom>
          <a:noFill/>
          <a:ln/>
        </p:spPr>
        <p:txBody>
          <a:bodyPr wrap="square" lIns="152400" tIns="152400" rIns="152400" bIns="152400" rtlCol="0" anchor="t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+5% 내외</a:t>
            </a:r>
            <a:endParaRPr lang="en-US" sz="1500" dirty="0"/>
          </a:p>
        </p:txBody>
      </p:sp>
      <p:pic>
        <p:nvPicPr>
          <p:cNvPr id="45" name="Image 5" descr="/var/folders/1y/yzhkrds14j1gm67qjvlds8tm7vvy2b/T/icon-styled-span-7q9e6d2zd-1768294488284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75379" y="4572000"/>
            <a:ext cx="605135" cy="238125"/>
          </a:xfrm>
          <a:prstGeom prst="rect">
            <a:avLst/>
          </a:prstGeom>
        </p:spPr>
      </p:pic>
      <p:sp>
        <p:nvSpPr>
          <p:cNvPr id="46" name="Text 38"/>
          <p:cNvSpPr/>
          <p:nvPr/>
        </p:nvSpPr>
        <p:spPr>
          <a:xfrm>
            <a:off x="10126087" y="4572000"/>
            <a:ext cx="703719" cy="2381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1200"/>
              </a:lnSpc>
              <a:buNone/>
            </a:pPr>
            <a:r>
              <a:rPr lang="en-US" sz="900" dirty="0">
                <a:solidFill>
                  <a:srgbClr val="D8B4FE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손실 축소</a:t>
            </a:r>
            <a:endParaRPr lang="en-US" sz="900" dirty="0"/>
          </a:p>
        </p:txBody>
      </p:sp>
      <p:sp>
        <p:nvSpPr>
          <p:cNvPr id="47" name="Text 39"/>
          <p:cNvSpPr/>
          <p:nvPr/>
        </p:nvSpPr>
        <p:spPr>
          <a:xfrm>
            <a:off x="666750" y="6191250"/>
            <a:ext cx="3094387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93C5FD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분배율이 높아도 주가 하락 시 총수익 감소 가능</a:t>
            </a:r>
            <a:endParaRPr lang="en-US" sz="1050" dirty="0"/>
          </a:p>
        </p:txBody>
      </p:sp>
      <p:pic>
        <p:nvPicPr>
          <p:cNvPr id="48" name="Image 6" descr="/var/folders/1y/yzhkrds14j1gm67qjvlds8tm7vvy2b/T/icon-styled-span-dhuaf65sw-1768294488366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01027" y="6172200"/>
            <a:ext cx="1133773" cy="228600"/>
          </a:xfrm>
          <a:prstGeom prst="rect">
            <a:avLst/>
          </a:prstGeom>
        </p:spPr>
      </p:pic>
      <p:sp>
        <p:nvSpPr>
          <p:cNvPr id="49" name="Text 40"/>
          <p:cNvSpPr/>
          <p:nvPr/>
        </p:nvSpPr>
        <p:spPr>
          <a:xfrm>
            <a:off x="10502444" y="6172200"/>
            <a:ext cx="133094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1200"/>
              </a:lnSpc>
              <a:buNone/>
            </a:pPr>
            <a:r>
              <a:rPr lang="en-US" sz="900" dirty="0">
                <a:solidFill>
                  <a:srgbClr val="CBD5E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출처: 삼성자산운용</a:t>
            </a:r>
            <a:endParaRPr lang="en-US" sz="900" dirty="0"/>
          </a:p>
        </p:txBody>
      </p:sp>
      <p:pic>
        <p:nvPicPr>
          <p:cNvPr id="50" name="Image 7" descr="/var/folders/1y/yzhkrds14j1gm67qjvlds8tm7vvy2b/T/icon-icon-ol136zusg-1768294488325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200" y="6229350"/>
            <a:ext cx="133350" cy="13335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0F172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0"/>
            <a:ext cx="12192000" cy="6858000"/>
          </a:xfrm>
          <a:prstGeom prst="roundRect">
            <a:avLst>
              <a:gd name="adj" fmla="val 2222"/>
            </a:avLst>
          </a:prstGeom>
          <a:solidFill>
            <a:srgbClr val="FFFFFF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3" name="Text 1"/>
          <p:cNvSpPr/>
          <p:nvPr/>
        </p:nvSpPr>
        <p:spPr>
          <a:xfrm>
            <a:off x="457200" y="457200"/>
            <a:ext cx="112776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DC2626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위험</a:t>
            </a:r>
            <a:pPr algn="l" indent="0" marL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1E293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요인 분석</a:t>
            </a:r>
            <a:endParaRPr lang="en-US" sz="2700" dirty="0"/>
          </a:p>
        </p:txBody>
      </p:sp>
      <p:sp>
        <p:nvSpPr>
          <p:cNvPr id="4" name="Text 2"/>
          <p:cNvSpPr/>
          <p:nvPr/>
        </p:nvSpPr>
        <p:spPr>
          <a:xfrm>
            <a:off x="457200" y="914400"/>
            <a:ext cx="11570208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spcBef>
                <a:spcPts val="600"/>
              </a:spcBef>
              <a:buNone/>
            </a:pPr>
            <a:r>
              <a:rPr lang="en-US" sz="1200" dirty="0">
                <a:solidFill>
                  <a:srgbClr val="64748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보이지 않는 비용과 리스크</a:t>
            </a:r>
            <a:endParaRPr lang="en-US" sz="1200" dirty="0"/>
          </a:p>
        </p:txBody>
      </p:sp>
      <p:sp>
        <p:nvSpPr>
          <p:cNvPr id="5" name="Text 3"/>
          <p:cNvSpPr/>
          <p:nvPr/>
        </p:nvSpPr>
        <p:spPr>
          <a:xfrm>
            <a:off x="457200" y="1447800"/>
            <a:ext cx="3606701" cy="4953000"/>
          </a:xfrm>
          <a:prstGeom prst="roundRect">
            <a:avLst>
              <a:gd name="adj" fmla="val 4225"/>
            </a:avLst>
          </a:prstGeom>
          <a:solidFill>
            <a:srgbClr val="FEF2F2"/>
          </a:solidFill>
          <a:ln w="9525">
            <a:solidFill>
              <a:srgbClr val="FECACA"/>
            </a:solidFill>
          </a:ln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pic>
        <p:nvPicPr>
          <p:cNvPr id="6" name="Image 0" descr="/var/folders/1y/yzhkrds14j1gm67qjvlds8tm7vvy2b/T/icon-bg-icon-pk7nf5dfq-1768294491292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5325" y="1685925"/>
            <a:ext cx="533400" cy="533400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695325" y="2371725"/>
            <a:ext cx="336619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spcAft>
                <a:spcPts val="900"/>
              </a:spcAft>
              <a:buNone/>
            </a:pPr>
            <a:r>
              <a:rPr lang="en-US" sz="1500" b="1" dirty="0">
                <a:solidFill>
                  <a:srgbClr val="B91C1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변동성 드래그</a:t>
            </a:r>
            <a:endParaRPr lang="en-US" sz="1500" dirty="0"/>
          </a:p>
        </p:txBody>
      </p:sp>
      <p:sp>
        <p:nvSpPr>
          <p:cNvPr id="8" name="Text 5"/>
          <p:cNvSpPr/>
          <p:nvPr/>
        </p:nvSpPr>
        <p:spPr>
          <a:xfrm>
            <a:off x="695325" y="2752725"/>
            <a:ext cx="3130451" cy="990600"/>
          </a:xfrm>
          <a:prstGeom prst="roundRect">
            <a:avLst>
              <a:gd name="adj" fmla="val 11538"/>
            </a:avLst>
          </a:prstGeom>
          <a:solidFill>
            <a:srgbClr val="FFFFFF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9" name="Text 6"/>
          <p:cNvSpPr/>
          <p:nvPr/>
        </p:nvSpPr>
        <p:spPr>
          <a:xfrm>
            <a:off x="847725" y="2905125"/>
            <a:ext cx="3027962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200"/>
              </a:lnSpc>
              <a:spcAft>
                <a:spcPts val="600"/>
              </a:spcAft>
              <a:buNone/>
            </a:pPr>
            <a:r>
              <a:rPr lang="en-US" sz="900" dirty="0">
                <a:solidFill>
                  <a:srgbClr val="64748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예시: 월 -2% → 화 +2%</a:t>
            </a:r>
            <a:endParaRPr lang="en-US" sz="900" dirty="0"/>
          </a:p>
        </p:txBody>
      </p:sp>
      <p:sp>
        <p:nvSpPr>
          <p:cNvPr id="10" name="Text 7"/>
          <p:cNvSpPr/>
          <p:nvPr/>
        </p:nvSpPr>
        <p:spPr>
          <a:xfrm>
            <a:off x="847725" y="3133725"/>
            <a:ext cx="3000673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일반 지수</a:t>
            </a:r>
            <a:pPr algn="l"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pPr algn="l" indent="0" marL="0">
              <a:lnSpc>
                <a:spcPts val="1500"/>
              </a:lnSpc>
              <a:buNone/>
            </a:pPr>
            <a:r>
              <a:rPr lang="en-US" sz="1050" b="1" dirty="0">
                <a:solidFill>
                  <a:srgbClr val="16A34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~0%</a:t>
            </a:r>
            <a:endParaRPr lang="en-US" sz="1050" dirty="0"/>
          </a:p>
        </p:txBody>
      </p:sp>
      <p:sp>
        <p:nvSpPr>
          <p:cNvPr id="11" name="Text 8"/>
          <p:cNvSpPr/>
          <p:nvPr/>
        </p:nvSpPr>
        <p:spPr>
          <a:xfrm>
            <a:off x="847725" y="3400425"/>
            <a:ext cx="2960668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00"/>
              </a:lnSpc>
              <a:spcBef>
                <a:spcPts val="600"/>
              </a:spcBef>
              <a:buNone/>
            </a:pPr>
            <a:r>
              <a:rPr lang="en-US" sz="105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KODEX</a:t>
            </a:r>
            <a:pPr algn="l" indent="0" marL="0">
              <a:lnSpc>
                <a:spcPts val="1500"/>
              </a:lnSpc>
              <a:spcBef>
                <a:spcPts val="600"/>
              </a:spcBef>
              <a:buNone/>
            </a:pPr>
            <a:r>
              <a:rPr lang="en-US" sz="105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pPr algn="l" indent="0" marL="0">
              <a:lnSpc>
                <a:spcPts val="1500"/>
              </a:lnSpc>
              <a:spcBef>
                <a:spcPts val="600"/>
              </a:spcBef>
              <a:buNone/>
            </a:pPr>
            <a:r>
              <a:rPr lang="en-US" sz="1050" b="1" dirty="0">
                <a:solidFill>
                  <a:srgbClr val="DC2626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-1%</a:t>
            </a:r>
            <a:endParaRPr lang="en-US" sz="1050" dirty="0"/>
          </a:p>
        </p:txBody>
      </p:sp>
      <p:sp>
        <p:nvSpPr>
          <p:cNvPr id="12" name="Text 9"/>
          <p:cNvSpPr/>
          <p:nvPr/>
        </p:nvSpPr>
        <p:spPr>
          <a:xfrm>
            <a:off x="847725" y="3895725"/>
            <a:ext cx="3166646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900" dirty="0">
                <a:solidFill>
                  <a:srgbClr val="DC2626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"녹아내림" 현상 누적</a:t>
            </a:r>
            <a:endParaRPr lang="en-US" sz="900" dirty="0"/>
          </a:p>
        </p:txBody>
      </p:sp>
      <p:pic>
        <p:nvPicPr>
          <p:cNvPr id="13" name="Image 1" descr="/var/folders/1y/yzhkrds14j1gm67qjvlds8tm7vvy2b/T/icon-icon-tlh9abudu-1768294491382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325" y="3924300"/>
            <a:ext cx="114300" cy="114300"/>
          </a:xfrm>
          <a:prstGeom prst="rect">
            <a:avLst/>
          </a:prstGeom>
        </p:spPr>
      </p:pic>
      <p:sp>
        <p:nvSpPr>
          <p:cNvPr id="14" name="Text 10"/>
          <p:cNvSpPr/>
          <p:nvPr/>
        </p:nvSpPr>
        <p:spPr>
          <a:xfrm>
            <a:off x="4292501" y="1447800"/>
            <a:ext cx="3606850" cy="4953000"/>
          </a:xfrm>
          <a:prstGeom prst="roundRect">
            <a:avLst>
              <a:gd name="adj" fmla="val 4225"/>
            </a:avLst>
          </a:prstGeom>
          <a:solidFill>
            <a:srgbClr val="FFFBEB"/>
          </a:solidFill>
          <a:ln w="9525">
            <a:solidFill>
              <a:srgbClr val="FDE68A"/>
            </a:solidFill>
          </a:ln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pic>
        <p:nvPicPr>
          <p:cNvPr id="15" name="Image 2" descr="/var/folders/1y/yzhkrds14j1gm67qjvlds8tm7vvy2b/T/icon-bg-icon-l7ta9y7cz-1768294491425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0626" y="1685925"/>
            <a:ext cx="533400" cy="533400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4530626" y="2371725"/>
            <a:ext cx="33306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spcAft>
                <a:spcPts val="900"/>
              </a:spcAft>
              <a:buNone/>
            </a:pPr>
            <a:r>
              <a:rPr lang="en-US" sz="1500" b="1" dirty="0">
                <a:solidFill>
                  <a:srgbClr val="B4530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환율 리스크</a:t>
            </a:r>
            <a:endParaRPr lang="en-US" sz="1500" dirty="0"/>
          </a:p>
        </p:txBody>
      </p:sp>
      <p:sp>
        <p:nvSpPr>
          <p:cNvPr id="17" name="Text 12"/>
          <p:cNvSpPr/>
          <p:nvPr/>
        </p:nvSpPr>
        <p:spPr>
          <a:xfrm>
            <a:off x="4530626" y="2752725"/>
            <a:ext cx="3130600" cy="647700"/>
          </a:xfrm>
          <a:prstGeom prst="roundRect">
            <a:avLst>
              <a:gd name="adj" fmla="val 11765"/>
            </a:avLst>
          </a:prstGeom>
          <a:solidFill>
            <a:srgbClr val="FFFFFF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18" name="Text 13"/>
          <p:cNvSpPr/>
          <p:nvPr/>
        </p:nvSpPr>
        <p:spPr>
          <a:xfrm>
            <a:off x="4644926" y="2867025"/>
            <a:ext cx="3000583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900" dirty="0">
                <a:solidFill>
                  <a:srgbClr val="64748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현재 환율</a:t>
            </a:r>
            <a:endParaRPr lang="en-US" sz="900" dirty="0"/>
          </a:p>
        </p:txBody>
      </p:sp>
      <p:sp>
        <p:nvSpPr>
          <p:cNvPr id="19" name="Text 14"/>
          <p:cNvSpPr/>
          <p:nvPr/>
        </p:nvSpPr>
        <p:spPr>
          <a:xfrm>
            <a:off x="4644926" y="3019425"/>
            <a:ext cx="3080593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D97706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1,400원대</a:t>
            </a:r>
            <a:endParaRPr lang="en-US" sz="1500" dirty="0"/>
          </a:p>
        </p:txBody>
      </p:sp>
      <p:sp>
        <p:nvSpPr>
          <p:cNvPr id="20" name="Text 15"/>
          <p:cNvSpPr/>
          <p:nvPr/>
        </p:nvSpPr>
        <p:spPr>
          <a:xfrm>
            <a:off x="4530626" y="3514725"/>
            <a:ext cx="3130600" cy="323850"/>
          </a:xfrm>
          <a:prstGeom prst="roundRect">
            <a:avLst>
              <a:gd name="adj" fmla="val 23529"/>
            </a:avLst>
          </a:prstGeom>
          <a:solidFill>
            <a:srgbClr val="F0FDF4"/>
          </a:solidFill>
          <a:ln w="9525">
            <a:solidFill>
              <a:srgbClr val="BBF7D0"/>
            </a:solidFill>
          </a:ln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21" name="Text 16"/>
          <p:cNvSpPr/>
          <p:nvPr/>
        </p:nvSpPr>
        <p:spPr>
          <a:xfrm>
            <a:off x="4768751" y="3600450"/>
            <a:ext cx="3022777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900" dirty="0">
                <a:solidFill>
                  <a:srgbClr val="15803D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위기 시 달러 강세 → 방어</a:t>
            </a:r>
            <a:endParaRPr lang="en-US" sz="900" dirty="0"/>
          </a:p>
        </p:txBody>
      </p:sp>
      <p:pic>
        <p:nvPicPr>
          <p:cNvPr id="22" name="Image 3" descr="/var/folders/1y/yzhkrds14j1gm67qjvlds8tm7vvy2b/T/icon-icon-433ah73mt-1768294491500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6351" y="3629025"/>
            <a:ext cx="114300" cy="114300"/>
          </a:xfrm>
          <a:prstGeom prst="rect">
            <a:avLst/>
          </a:prstGeom>
        </p:spPr>
      </p:pic>
      <p:sp>
        <p:nvSpPr>
          <p:cNvPr id="23" name="Text 17"/>
          <p:cNvSpPr/>
          <p:nvPr/>
        </p:nvSpPr>
        <p:spPr>
          <a:xfrm>
            <a:off x="4530626" y="3914775"/>
            <a:ext cx="3130600" cy="323850"/>
          </a:xfrm>
          <a:prstGeom prst="roundRect">
            <a:avLst>
              <a:gd name="adj" fmla="val 23529"/>
            </a:avLst>
          </a:prstGeom>
          <a:solidFill>
            <a:srgbClr val="FEF2F2"/>
          </a:solidFill>
          <a:ln w="9525">
            <a:solidFill>
              <a:srgbClr val="FECACA"/>
            </a:solidFill>
          </a:ln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24" name="Text 18"/>
          <p:cNvSpPr/>
          <p:nvPr/>
        </p:nvSpPr>
        <p:spPr>
          <a:xfrm>
            <a:off x="4768751" y="4000500"/>
            <a:ext cx="2974771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900" dirty="0">
                <a:solidFill>
                  <a:srgbClr val="B91C1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달러 약세 시 환차손</a:t>
            </a:r>
            <a:endParaRPr lang="en-US" sz="900" dirty="0"/>
          </a:p>
        </p:txBody>
      </p:sp>
      <p:pic>
        <p:nvPicPr>
          <p:cNvPr id="25" name="Image 4" descr="/var/folders/1y/yzhkrds14j1gm67qjvlds8tm7vvy2b/T/icon-icon-acp8xuakq-1768294491584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16351" y="4029075"/>
            <a:ext cx="114300" cy="114300"/>
          </a:xfrm>
          <a:prstGeom prst="rect">
            <a:avLst/>
          </a:prstGeom>
        </p:spPr>
      </p:pic>
      <p:sp>
        <p:nvSpPr>
          <p:cNvPr id="26" name="Text 19"/>
          <p:cNvSpPr/>
          <p:nvPr/>
        </p:nvSpPr>
        <p:spPr>
          <a:xfrm>
            <a:off x="8127950" y="1447800"/>
            <a:ext cx="3606701" cy="4953000"/>
          </a:xfrm>
          <a:prstGeom prst="roundRect">
            <a:avLst>
              <a:gd name="adj" fmla="val 4225"/>
            </a:avLst>
          </a:prstGeom>
          <a:solidFill>
            <a:srgbClr val="FAF5FF"/>
          </a:solidFill>
          <a:ln w="9525">
            <a:solidFill>
              <a:srgbClr val="E9D5FF"/>
            </a:solidFill>
          </a:ln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pic>
        <p:nvPicPr>
          <p:cNvPr id="27" name="Image 5" descr="/var/folders/1y/yzhkrds14j1gm67qjvlds8tm7vvy2b/T/icon-bg-icon-y7no2vgn9-1768294491624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66075" y="1685925"/>
            <a:ext cx="533400" cy="533400"/>
          </a:xfrm>
          <a:prstGeom prst="rect">
            <a:avLst/>
          </a:prstGeom>
        </p:spPr>
      </p:pic>
      <p:sp>
        <p:nvSpPr>
          <p:cNvPr id="28" name="Text 20"/>
          <p:cNvSpPr/>
          <p:nvPr/>
        </p:nvSpPr>
        <p:spPr>
          <a:xfrm>
            <a:off x="8366075" y="2371725"/>
            <a:ext cx="3294757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spcAft>
                <a:spcPts val="900"/>
              </a:spcAft>
              <a:buNone/>
            </a:pPr>
            <a:r>
              <a:rPr lang="en-US" sz="1500" b="1" dirty="0">
                <a:solidFill>
                  <a:srgbClr val="7E22CE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세금 이슈</a:t>
            </a:r>
            <a:endParaRPr lang="en-US" sz="1500" dirty="0"/>
          </a:p>
        </p:txBody>
      </p:sp>
      <p:sp>
        <p:nvSpPr>
          <p:cNvPr id="29" name="Text 21"/>
          <p:cNvSpPr/>
          <p:nvPr/>
        </p:nvSpPr>
        <p:spPr>
          <a:xfrm>
            <a:off x="8366075" y="2752725"/>
            <a:ext cx="3130451" cy="381000"/>
          </a:xfrm>
          <a:prstGeom prst="roundRect">
            <a:avLst>
              <a:gd name="adj" fmla="val 20000"/>
            </a:avLst>
          </a:prstGeom>
          <a:solidFill>
            <a:srgbClr val="FFFFFF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30" name="Text 22"/>
          <p:cNvSpPr/>
          <p:nvPr/>
        </p:nvSpPr>
        <p:spPr>
          <a:xfrm>
            <a:off x="8366075" y="2752725"/>
            <a:ext cx="3130451" cy="381000"/>
          </a:xfrm>
          <a:prstGeom prst="rect">
            <a:avLst/>
          </a:prstGeom>
          <a:noFill/>
          <a:ln/>
        </p:spPr>
        <p:txBody>
          <a:bodyPr wrap="square" lIns="76200" tIns="76200" rIns="76200" bIns="7620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050" dirty="0">
                <a:solidFill>
                  <a:srgbClr val="47556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분배금 과세</a:t>
            </a:r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pPr algn="l"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9333E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15.4%</a:t>
            </a:r>
            <a:endParaRPr lang="en-US" sz="1200" dirty="0"/>
          </a:p>
        </p:txBody>
      </p:sp>
      <p:sp>
        <p:nvSpPr>
          <p:cNvPr id="31" name="Text 23"/>
          <p:cNvSpPr/>
          <p:nvPr/>
        </p:nvSpPr>
        <p:spPr>
          <a:xfrm>
            <a:off x="8366075" y="3248025"/>
            <a:ext cx="3130451" cy="381000"/>
          </a:xfrm>
          <a:prstGeom prst="roundRect">
            <a:avLst>
              <a:gd name="adj" fmla="val 20000"/>
            </a:avLst>
          </a:prstGeom>
          <a:solidFill>
            <a:srgbClr val="FFFFFF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32" name="Text 24"/>
          <p:cNvSpPr/>
          <p:nvPr/>
        </p:nvSpPr>
        <p:spPr>
          <a:xfrm>
            <a:off x="8366075" y="3248025"/>
            <a:ext cx="3130451" cy="381000"/>
          </a:xfrm>
          <a:prstGeom prst="rect">
            <a:avLst/>
          </a:prstGeom>
          <a:noFill/>
          <a:ln/>
        </p:spPr>
        <p:txBody>
          <a:bodyPr wrap="square" lIns="76200" tIns="76200" rIns="76200" bIns="76200" rtlCol="0" anchor="t"/>
          <a:lstStyle/>
          <a:p>
            <a:pPr algn="l" indent="0" marL="0">
              <a:lnSpc>
                <a:spcPts val="1800"/>
              </a:lnSpc>
              <a:spcBef>
                <a:spcPts val="900"/>
              </a:spcBef>
              <a:buNone/>
            </a:pPr>
            <a:r>
              <a:rPr lang="en-US" sz="1050" dirty="0">
                <a:solidFill>
                  <a:srgbClr val="47556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종합과세 MAX</a:t>
            </a:r>
            <a:pPr algn="l" indent="0" marL="0">
              <a:lnSpc>
                <a:spcPts val="1800"/>
              </a:lnSpc>
              <a:spcBef>
                <a:spcPts val="900"/>
              </a:spcBef>
              <a:buNone/>
            </a:pPr>
            <a:r>
              <a:rPr lang="en-US" sz="12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pPr algn="l" indent="0" marL="0">
              <a:lnSpc>
                <a:spcPts val="1800"/>
              </a:lnSpc>
              <a:spcBef>
                <a:spcPts val="900"/>
              </a:spcBef>
              <a:buNone/>
            </a:pPr>
            <a:r>
              <a:rPr lang="en-US" sz="1200" b="1" dirty="0">
                <a:solidFill>
                  <a:srgbClr val="DC2626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49.5%</a:t>
            </a:r>
            <a:endParaRPr lang="en-US" sz="1200" dirty="0"/>
          </a:p>
        </p:txBody>
      </p:sp>
      <p:sp>
        <p:nvSpPr>
          <p:cNvPr id="33" name="Text 25"/>
          <p:cNvSpPr/>
          <p:nvPr/>
        </p:nvSpPr>
        <p:spPr>
          <a:xfrm>
            <a:off x="8366075" y="3743325"/>
            <a:ext cx="3130451" cy="438150"/>
          </a:xfrm>
          <a:prstGeom prst="roundRect">
            <a:avLst>
              <a:gd name="adj" fmla="val 17391"/>
            </a:avLst>
          </a:prstGeom>
          <a:solidFill>
            <a:srgbClr val="ECFDF5"/>
          </a:solidFill>
          <a:ln w="9525">
            <a:solidFill>
              <a:srgbClr val="A7F3D0"/>
            </a:solidFill>
          </a:ln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34" name="Text 26"/>
          <p:cNvSpPr/>
          <p:nvPr/>
        </p:nvSpPr>
        <p:spPr>
          <a:xfrm>
            <a:off x="8661350" y="3867150"/>
            <a:ext cx="2886373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050" b="1" dirty="0">
                <a:solidFill>
                  <a:srgbClr val="04785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ISA/연금 필수</a:t>
            </a:r>
            <a:endParaRPr lang="en-US" sz="1050" dirty="0"/>
          </a:p>
        </p:txBody>
      </p:sp>
      <p:pic>
        <p:nvPicPr>
          <p:cNvPr id="35" name="Image 6" descr="/var/folders/1y/yzhkrds14j1gm67qjvlds8tm7vvy2b/T/icon-icon-3gv9nfitg-1768294491708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89900" y="3905250"/>
            <a:ext cx="133350" cy="13335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0F172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var/folders/1y/yzhkrds14j1gm67qjvlds8tm7vvy2b/T/icon-bg-2n3iweahk-1768294494717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57200" y="457200"/>
            <a:ext cx="112776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투자 전략 &amp; </a:t>
            </a:r>
            <a:pPr algn="l" indent="0" marL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34D39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실행 가이드</a:t>
            </a:r>
            <a:endParaRPr lang="en-US" sz="2700" dirty="0"/>
          </a:p>
        </p:txBody>
      </p:sp>
      <p:sp>
        <p:nvSpPr>
          <p:cNvPr id="4" name="Text 1"/>
          <p:cNvSpPr/>
          <p:nvPr/>
        </p:nvSpPr>
        <p:spPr>
          <a:xfrm>
            <a:off x="457200" y="914400"/>
            <a:ext cx="11547348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spcBef>
                <a:spcPts val="600"/>
              </a:spcBef>
              <a:buNone/>
            </a:pPr>
            <a:r>
              <a:rPr lang="en-US" sz="1200" dirty="0">
                <a:solidFill>
                  <a:srgbClr val="A7F3D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투자자 유형별 맞춤 전략</a:t>
            </a:r>
            <a:endParaRPr lang="en-US" sz="1200" dirty="0"/>
          </a:p>
        </p:txBody>
      </p:sp>
      <p:sp>
        <p:nvSpPr>
          <p:cNvPr id="5" name="Text 2"/>
          <p:cNvSpPr/>
          <p:nvPr/>
        </p:nvSpPr>
        <p:spPr>
          <a:xfrm>
            <a:off x="683419" y="1371600"/>
            <a:ext cx="5504021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spcAft>
                <a:spcPts val="600"/>
              </a:spcAft>
              <a:buNone/>
            </a:pPr>
            <a:r>
              <a:rPr lang="en-US" sz="1350" b="1" dirty="0">
                <a:solidFill>
                  <a:srgbClr val="6EE7B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투자자 유형별 추천</a:t>
            </a:r>
            <a:endParaRPr lang="en-US" sz="1350" dirty="0"/>
          </a:p>
        </p:txBody>
      </p:sp>
      <p:sp>
        <p:nvSpPr>
          <p:cNvPr id="6" name="Text 3"/>
          <p:cNvSpPr/>
          <p:nvPr/>
        </p:nvSpPr>
        <p:spPr>
          <a:xfrm>
            <a:off x="457200" y="1790700"/>
            <a:ext cx="5486400" cy="933450"/>
          </a:xfrm>
          <a:prstGeom prst="roundRect">
            <a:avLst>
              <a:gd name="adj" fmla="val 12245"/>
            </a:avLst>
          </a:prstGeom>
          <a:solidFill>
            <a:srgbClr val="FFFFFF">
              <a:alpha val="10000"/>
            </a:srgbClr>
          </a:solidFill>
          <a:ln w="9525">
            <a:solidFill>
              <a:srgbClr val="FFFFFF"/>
            </a:solidFill>
          </a:ln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7" name="Text 4"/>
          <p:cNvSpPr/>
          <p:nvPr/>
        </p:nvSpPr>
        <p:spPr>
          <a:xfrm>
            <a:off x="657225" y="1990725"/>
            <a:ext cx="167256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은퇴/현금흐름 중시</a:t>
            </a:r>
            <a:endParaRPr lang="en-US" sz="1350" dirty="0"/>
          </a:p>
        </p:txBody>
      </p:sp>
      <p:pic>
        <p:nvPicPr>
          <p:cNvPr id="8" name="Image 1" descr="/var/folders/1y/yzhkrds14j1gm67qjvlds8tm7vvy2b/T/icon-styled-span-xysk6yi0h-1768294495399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2240" y="2009775"/>
            <a:ext cx="681335" cy="22860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012948" y="2009775"/>
            <a:ext cx="779919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1200"/>
              </a:lnSpc>
              <a:buNone/>
            </a:pPr>
            <a:r>
              <a:rPr lang="en-US" sz="9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강력 매수</a:t>
            </a:r>
            <a:endParaRPr lang="en-US" sz="900" dirty="0"/>
          </a:p>
        </p:txBody>
      </p:sp>
      <p:sp>
        <p:nvSpPr>
          <p:cNvPr id="10" name="Text 6"/>
          <p:cNvSpPr/>
          <p:nvPr/>
        </p:nvSpPr>
        <p:spPr>
          <a:xfrm>
            <a:off x="657225" y="2333625"/>
            <a:ext cx="5428393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A7F3D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KODEX 비중 높게 → 월 1%+ 분배금, 하락 방어</a:t>
            </a:r>
            <a:endParaRPr lang="en-US" sz="1050" dirty="0"/>
          </a:p>
        </p:txBody>
      </p:sp>
      <p:sp>
        <p:nvSpPr>
          <p:cNvPr id="11" name="Text 7"/>
          <p:cNvSpPr/>
          <p:nvPr/>
        </p:nvSpPr>
        <p:spPr>
          <a:xfrm>
            <a:off x="457200" y="2876550"/>
            <a:ext cx="5486400" cy="1352550"/>
          </a:xfrm>
          <a:prstGeom prst="roundRect">
            <a:avLst>
              <a:gd name="adj" fmla="val 8451"/>
            </a:avLst>
          </a:prstGeom>
          <a:solidFill>
            <a:srgbClr val="FFFFFF">
              <a:alpha val="10000"/>
            </a:srgbClr>
          </a:solidFill>
          <a:ln w="9525">
            <a:solidFill>
              <a:srgbClr val="FFFFFF"/>
            </a:solidFill>
          </a:ln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12" name="Text 8"/>
          <p:cNvSpPr/>
          <p:nvPr/>
        </p:nvSpPr>
        <p:spPr>
          <a:xfrm>
            <a:off x="657225" y="3076575"/>
            <a:ext cx="1482656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직장인/자산 증식</a:t>
            </a:r>
            <a:endParaRPr lang="en-US" sz="1350" dirty="0"/>
          </a:p>
        </p:txBody>
      </p:sp>
      <p:pic>
        <p:nvPicPr>
          <p:cNvPr id="13" name="Image 2" descr="/var/folders/1y/yzhkrds14j1gm67qjvlds8tm7vvy2b/T/icon-styled-span-tcin7umlm-1768294495442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2240" y="3095625"/>
            <a:ext cx="681335" cy="228600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5012948" y="3095625"/>
            <a:ext cx="779919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1200"/>
              </a:lnSpc>
              <a:buNone/>
            </a:pPr>
            <a:r>
              <a:rPr lang="en-US" sz="9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혼합 전략</a:t>
            </a:r>
            <a:endParaRPr lang="en-US" sz="900" dirty="0"/>
          </a:p>
        </p:txBody>
      </p:sp>
      <p:sp>
        <p:nvSpPr>
          <p:cNvPr id="15" name="Text 10"/>
          <p:cNvSpPr/>
          <p:nvPr/>
        </p:nvSpPr>
        <p:spPr>
          <a:xfrm>
            <a:off x="657225" y="3419475"/>
            <a:ext cx="5317379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BFDBFE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TIGER:KODEX = 5:5 바벨 전략</a:t>
            </a:r>
            <a:endParaRPr lang="en-US" sz="1050" dirty="0"/>
          </a:p>
        </p:txBody>
      </p:sp>
      <p:sp>
        <p:nvSpPr>
          <p:cNvPr id="16" name="Text 11"/>
          <p:cNvSpPr/>
          <p:nvPr/>
        </p:nvSpPr>
        <p:spPr>
          <a:xfrm>
            <a:off x="657225" y="3724275"/>
            <a:ext cx="2505075" cy="304800"/>
          </a:xfrm>
          <a:prstGeom prst="roundRect">
            <a:avLst>
              <a:gd name="adj" fmla="val 25000"/>
            </a:avLst>
          </a:prstGeom>
          <a:solidFill>
            <a:srgbClr val="F97316">
              <a:alpha val="20000"/>
            </a:srgbClr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17" name="Text 12"/>
          <p:cNvSpPr/>
          <p:nvPr/>
        </p:nvSpPr>
        <p:spPr>
          <a:xfrm>
            <a:off x="626745" y="3724275"/>
            <a:ext cx="2566035" cy="304800"/>
          </a:xfrm>
          <a:prstGeom prst="rect">
            <a:avLst/>
          </a:prstGeom>
          <a:noFill/>
          <a:ln/>
        </p:spPr>
        <p:txBody>
          <a:bodyPr wrap="square" lIns="76200" tIns="76200" rIns="76200" bIns="76200" rtlCol="0" anchor="t"/>
          <a:lstStyle/>
          <a:p>
            <a:pPr algn="ctr" indent="0" marL="0">
              <a:lnSpc>
                <a:spcPts val="1200"/>
              </a:lnSpc>
              <a:buNone/>
            </a:pPr>
            <a:r>
              <a:rPr lang="en-US" sz="900" dirty="0">
                <a:solidFill>
                  <a:srgbClr val="FDBA74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강세장 → TIGER</a:t>
            </a:r>
            <a:endParaRPr lang="en-US" sz="900" dirty="0"/>
          </a:p>
        </p:txBody>
      </p:sp>
      <p:sp>
        <p:nvSpPr>
          <p:cNvPr id="18" name="Text 13"/>
          <p:cNvSpPr/>
          <p:nvPr/>
        </p:nvSpPr>
        <p:spPr>
          <a:xfrm>
            <a:off x="3238500" y="3724275"/>
            <a:ext cx="2505075" cy="304800"/>
          </a:xfrm>
          <a:prstGeom prst="roundRect">
            <a:avLst>
              <a:gd name="adj" fmla="val 25000"/>
            </a:avLst>
          </a:prstGeom>
          <a:solidFill>
            <a:srgbClr val="10B981">
              <a:alpha val="20000"/>
            </a:srgbClr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19" name="Text 14"/>
          <p:cNvSpPr/>
          <p:nvPr/>
        </p:nvSpPr>
        <p:spPr>
          <a:xfrm>
            <a:off x="3157918" y="3724275"/>
            <a:ext cx="2666238" cy="304800"/>
          </a:xfrm>
          <a:prstGeom prst="rect">
            <a:avLst/>
          </a:prstGeom>
          <a:noFill/>
          <a:ln/>
        </p:spPr>
        <p:txBody>
          <a:bodyPr wrap="square" lIns="76200" tIns="76200" rIns="76200" bIns="76200" rtlCol="0" anchor="t"/>
          <a:lstStyle/>
          <a:p>
            <a:pPr algn="ctr" indent="0" marL="0">
              <a:lnSpc>
                <a:spcPts val="1200"/>
              </a:lnSpc>
              <a:buNone/>
            </a:pPr>
            <a:r>
              <a:rPr lang="en-US" sz="900" dirty="0">
                <a:solidFill>
                  <a:srgbClr val="6EE7B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횡보/하락 → KODEX</a:t>
            </a:r>
            <a:endParaRPr lang="en-US" sz="900" dirty="0"/>
          </a:p>
        </p:txBody>
      </p:sp>
      <p:sp>
        <p:nvSpPr>
          <p:cNvPr id="20" name="Text 15"/>
          <p:cNvSpPr/>
          <p:nvPr/>
        </p:nvSpPr>
        <p:spPr>
          <a:xfrm>
            <a:off x="457200" y="4381500"/>
            <a:ext cx="5486400" cy="933450"/>
          </a:xfrm>
          <a:prstGeom prst="roundRect">
            <a:avLst>
              <a:gd name="adj" fmla="val 12245"/>
            </a:avLst>
          </a:prstGeom>
          <a:solidFill>
            <a:srgbClr val="FFFFFF">
              <a:alpha val="10000"/>
            </a:srgbClr>
          </a:solidFill>
          <a:ln w="9525">
            <a:solidFill>
              <a:srgbClr val="FFFFFF"/>
            </a:solidFill>
          </a:ln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21" name="Text 16"/>
          <p:cNvSpPr/>
          <p:nvPr/>
        </p:nvSpPr>
        <p:spPr>
          <a:xfrm>
            <a:off x="657225" y="4581525"/>
            <a:ext cx="1396544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종합과세 대상자</a:t>
            </a:r>
            <a:endParaRPr lang="en-US" sz="1350" dirty="0"/>
          </a:p>
        </p:txBody>
      </p:sp>
      <p:pic>
        <p:nvPicPr>
          <p:cNvPr id="22" name="Image 3" descr="/var/folders/1y/yzhkrds14j1gm67qjvlds8tm7vvy2b/T/icon-styled-span-q56zotty7-1768294495483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2240" y="4600575"/>
            <a:ext cx="681335" cy="228600"/>
          </a:xfrm>
          <a:prstGeom prst="rect">
            <a:avLst/>
          </a:prstGeom>
        </p:spPr>
      </p:pic>
      <p:sp>
        <p:nvSpPr>
          <p:cNvPr id="23" name="Text 17"/>
          <p:cNvSpPr/>
          <p:nvPr/>
        </p:nvSpPr>
        <p:spPr>
          <a:xfrm>
            <a:off x="5012948" y="4600575"/>
            <a:ext cx="779919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1200"/>
              </a:lnSpc>
              <a:buNone/>
            </a:pPr>
            <a:r>
              <a:rPr lang="en-US" sz="9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절세 필수</a:t>
            </a:r>
            <a:endParaRPr lang="en-US" sz="900" dirty="0"/>
          </a:p>
        </p:txBody>
      </p:sp>
      <p:sp>
        <p:nvSpPr>
          <p:cNvPr id="24" name="Text 18"/>
          <p:cNvSpPr/>
          <p:nvPr/>
        </p:nvSpPr>
        <p:spPr>
          <a:xfrm>
            <a:off x="657225" y="4924425"/>
            <a:ext cx="5332381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E9D5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ISA / 연금저축 / IRP 계좌 활용</a:t>
            </a:r>
            <a:endParaRPr lang="en-US" sz="1050" dirty="0"/>
          </a:p>
        </p:txBody>
      </p:sp>
      <p:sp>
        <p:nvSpPr>
          <p:cNvPr id="25" name="Text 19"/>
          <p:cNvSpPr/>
          <p:nvPr/>
        </p:nvSpPr>
        <p:spPr>
          <a:xfrm>
            <a:off x="6496050" y="1371600"/>
            <a:ext cx="5418773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spcAft>
                <a:spcPts val="600"/>
              </a:spcAft>
              <a:buNone/>
            </a:pPr>
            <a:r>
              <a:rPr lang="en-US" sz="1350" b="1" dirty="0">
                <a:solidFill>
                  <a:srgbClr val="FCD34D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실행 가이드</a:t>
            </a:r>
            <a:endParaRPr lang="en-US" sz="1350" dirty="0"/>
          </a:p>
        </p:txBody>
      </p:sp>
      <p:sp>
        <p:nvSpPr>
          <p:cNvPr id="26" name="Text 20"/>
          <p:cNvSpPr/>
          <p:nvPr/>
        </p:nvSpPr>
        <p:spPr>
          <a:xfrm>
            <a:off x="6248400" y="1790700"/>
            <a:ext cx="5486400" cy="1466850"/>
          </a:xfrm>
          <a:prstGeom prst="roundRect">
            <a:avLst>
              <a:gd name="adj" fmla="val 7792"/>
            </a:avLst>
          </a:prstGeom>
          <a:solidFill>
            <a:srgbClr val="FFFFFF">
              <a:alpha val="10000"/>
            </a:srgbClr>
          </a:solidFill>
          <a:ln w="9525">
            <a:solidFill>
              <a:srgbClr val="FFFFFF"/>
            </a:solidFill>
          </a:ln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27" name="Text 21"/>
          <p:cNvSpPr/>
          <p:nvPr/>
        </p:nvSpPr>
        <p:spPr>
          <a:xfrm>
            <a:off x="6677025" y="1990725"/>
            <a:ext cx="501777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spcAft>
                <a:spcPts val="900"/>
              </a:spcAft>
              <a:buNone/>
            </a:pPr>
            <a:r>
              <a:rPr lang="en-US" sz="12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매수 타이밍</a:t>
            </a:r>
            <a:endParaRPr lang="en-US" sz="1200" dirty="0"/>
          </a:p>
        </p:txBody>
      </p:sp>
      <p:pic>
        <p:nvPicPr>
          <p:cNvPr id="28" name="Image 4" descr="/var/folders/1y/yzhkrds14j1gm67qjvlds8tm7vvy2b/T/icon-icon-so7gdkvb9-1768294495608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8425" y="2371725"/>
            <a:ext cx="116681" cy="133350"/>
          </a:xfrm>
          <a:prstGeom prst="rect">
            <a:avLst/>
          </a:prstGeom>
        </p:spPr>
      </p:pic>
      <p:pic>
        <p:nvPicPr>
          <p:cNvPr id="29" name="Image 5" descr="/var/folders/1y/yzhkrds14j1gm67qjvlds8tm7vvy2b/T/icon-icon-km6k415r8-1768294495650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48425" y="2638425"/>
            <a:ext cx="116681" cy="133350"/>
          </a:xfrm>
          <a:prstGeom prst="rect">
            <a:avLst/>
          </a:prstGeom>
        </p:spPr>
      </p:pic>
      <p:sp>
        <p:nvSpPr>
          <p:cNvPr id="30" name="Text 22"/>
          <p:cNvSpPr/>
          <p:nvPr/>
        </p:nvSpPr>
        <p:spPr>
          <a:xfrm>
            <a:off x="6641306" y="2600325"/>
            <a:ext cx="1782223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VIX 20 이상 (프리미엄 ↑)</a:t>
            </a:r>
            <a:endParaRPr lang="en-US" sz="1050" dirty="0"/>
          </a:p>
        </p:txBody>
      </p:sp>
      <p:pic>
        <p:nvPicPr>
          <p:cNvPr id="31" name="Image 6" descr="/var/folders/1y/yzhkrds14j1gm67qjvlds8tm7vvy2b/T/icon-icon-5jr02u4sb-1768294495691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48425" y="2905125"/>
            <a:ext cx="116681" cy="133350"/>
          </a:xfrm>
          <a:prstGeom prst="rect">
            <a:avLst/>
          </a:prstGeom>
        </p:spPr>
      </p:pic>
      <p:sp>
        <p:nvSpPr>
          <p:cNvPr id="32" name="Text 23"/>
          <p:cNvSpPr/>
          <p:nvPr/>
        </p:nvSpPr>
        <p:spPr>
          <a:xfrm>
            <a:off x="6248400" y="3409950"/>
            <a:ext cx="5486400" cy="1123950"/>
          </a:xfrm>
          <a:prstGeom prst="roundRect">
            <a:avLst>
              <a:gd name="adj" fmla="val 10169"/>
            </a:avLst>
          </a:prstGeom>
          <a:solidFill>
            <a:srgbClr val="10B981">
              <a:alpha val="20000"/>
            </a:srgbClr>
          </a:solidFill>
          <a:ln w="9525">
            <a:solidFill>
              <a:srgbClr val="34D399"/>
            </a:solidFill>
          </a:ln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33" name="Text 24"/>
          <p:cNvSpPr/>
          <p:nvPr/>
        </p:nvSpPr>
        <p:spPr>
          <a:xfrm>
            <a:off x="6677025" y="3609975"/>
            <a:ext cx="503491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spcAft>
                <a:spcPts val="600"/>
              </a:spcAft>
              <a:buNone/>
            </a:pPr>
            <a:r>
              <a:rPr lang="en-US" sz="1200" b="1" dirty="0">
                <a:solidFill>
                  <a:srgbClr val="6EE7B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핵심: 재투자</a:t>
            </a:r>
            <a:endParaRPr lang="en-US" sz="1200" dirty="0"/>
          </a:p>
        </p:txBody>
      </p:sp>
      <p:sp>
        <p:nvSpPr>
          <p:cNvPr id="34" name="Text 25"/>
          <p:cNvSpPr/>
          <p:nvPr/>
        </p:nvSpPr>
        <p:spPr>
          <a:xfrm>
            <a:off x="6448425" y="3914775"/>
            <a:ext cx="536538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D1FAE5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분배금 반드시 재투자(Reinvestment)</a:t>
            </a:r>
            <a:endParaRPr lang="en-US" sz="1050" dirty="0"/>
          </a:p>
        </p:txBody>
      </p:sp>
      <p:sp>
        <p:nvSpPr>
          <p:cNvPr id="35" name="Text 26"/>
          <p:cNvSpPr/>
          <p:nvPr/>
        </p:nvSpPr>
        <p:spPr>
          <a:xfrm>
            <a:off x="6448425" y="4181475"/>
            <a:ext cx="5369243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200"/>
              </a:lnSpc>
              <a:spcBef>
                <a:spcPts val="600"/>
              </a:spcBef>
              <a:buNone/>
            </a:pPr>
            <a:r>
              <a:rPr lang="en-US" sz="900" dirty="0">
                <a:solidFill>
                  <a:srgbClr val="A7F3D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→ 주식 수 증가 → 상승장 시 기하급수적 성장</a:t>
            </a:r>
            <a:endParaRPr lang="en-US" sz="900" dirty="0"/>
          </a:p>
        </p:txBody>
      </p:sp>
      <p:sp>
        <p:nvSpPr>
          <p:cNvPr id="36" name="Text 27"/>
          <p:cNvSpPr/>
          <p:nvPr/>
        </p:nvSpPr>
        <p:spPr>
          <a:xfrm>
            <a:off x="6248400" y="4686300"/>
            <a:ext cx="5486400" cy="514350"/>
          </a:xfrm>
          <a:prstGeom prst="roundRect">
            <a:avLst>
              <a:gd name="adj" fmla="val 22222"/>
            </a:avLst>
          </a:prstGeom>
          <a:solidFill>
            <a:srgbClr val="FFFFFF">
              <a:alpha val="5000"/>
            </a:srgbClr>
          </a:solidFill>
          <a:ln w="9525">
            <a:solidFill>
              <a:srgbClr val="FFFFFF"/>
            </a:solidFill>
          </a:ln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37" name="Text 28"/>
          <p:cNvSpPr/>
          <p:nvPr/>
        </p:nvSpPr>
        <p:spPr>
          <a:xfrm>
            <a:off x="7895927" y="4848225"/>
            <a:ext cx="3676948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CBD5E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"대박이 아닌 </a:t>
            </a:r>
            <a:pPr algn="ctr" indent="0" marL="0">
              <a:lnSpc>
                <a:spcPts val="1500"/>
              </a:lnSpc>
              <a:buNone/>
            </a:pPr>
            <a:r>
              <a:rPr lang="en-US" sz="105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중박을 쌓아가는 마라톤</a:t>
            </a:r>
            <a:pPr algn="ctr"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CBD5E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" </a:t>
            </a:r>
            <a:endParaRPr lang="en-US" sz="1050" dirty="0"/>
          </a:p>
        </p:txBody>
      </p:sp>
      <p:pic>
        <p:nvPicPr>
          <p:cNvPr id="38" name="Image 7" descr="/var/folders/1y/yzhkrds14j1gm67qjvlds8tm7vvy2b/T/icon-icon-8qlwb0wn5-1768294495358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200" y="1428750"/>
            <a:ext cx="150019" cy="171450"/>
          </a:xfrm>
          <a:prstGeom prst="rect">
            <a:avLst/>
          </a:prstGeom>
        </p:spPr>
      </p:pic>
      <p:pic>
        <p:nvPicPr>
          <p:cNvPr id="39" name="Image 8" descr="/var/folders/1y/yzhkrds14j1gm67qjvlds8tm7vvy2b/T/icon-icon-hx06or529-1768294495525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48400" y="1428750"/>
            <a:ext cx="171450" cy="171450"/>
          </a:xfrm>
          <a:prstGeom prst="rect">
            <a:avLst/>
          </a:prstGeom>
        </p:spPr>
      </p:pic>
      <p:pic>
        <p:nvPicPr>
          <p:cNvPr id="40" name="Image 9" descr="/var/folders/1y/yzhkrds14j1gm67qjvlds8tm7vvy2b/T/icon-icon-fho9ls5vy-1768294495567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48425" y="2028825"/>
            <a:ext cx="152400" cy="152400"/>
          </a:xfrm>
          <a:prstGeom prst="rect">
            <a:avLst/>
          </a:prstGeom>
        </p:spPr>
      </p:pic>
      <p:pic>
        <p:nvPicPr>
          <p:cNvPr id="41" name="Image 10" descr="/var/folders/1y/yzhkrds14j1gm67qjvlds8tm7vvy2b/T/icon-icon-so7gdkvb9-1768294495608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48425" y="2371725"/>
            <a:ext cx="116681" cy="133350"/>
          </a:xfrm>
          <a:prstGeom prst="rect">
            <a:avLst/>
          </a:prstGeom>
        </p:spPr>
      </p:pic>
      <p:pic>
        <p:nvPicPr>
          <p:cNvPr id="42" name="Image 11" descr="/var/folders/1y/yzhkrds14j1gm67qjvlds8tm7vvy2b/T/icon-icon-km6k415r8-1768294495650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48425" y="2638425"/>
            <a:ext cx="116681" cy="133350"/>
          </a:xfrm>
          <a:prstGeom prst="rect">
            <a:avLst/>
          </a:prstGeom>
        </p:spPr>
      </p:pic>
      <p:pic>
        <p:nvPicPr>
          <p:cNvPr id="43" name="Image 12" descr="/var/folders/1y/yzhkrds14j1gm67qjvlds8tm7vvy2b/T/icon-icon-5jr02u4sb-1768294495691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448425" y="2905125"/>
            <a:ext cx="116681" cy="133350"/>
          </a:xfrm>
          <a:prstGeom prst="rect">
            <a:avLst/>
          </a:prstGeom>
        </p:spPr>
      </p:pic>
      <p:pic>
        <p:nvPicPr>
          <p:cNvPr id="44" name="Image 13" descr="/var/folders/1y/yzhkrds14j1gm67qjvlds8tm7vvy2b/T/icon-icon-ghrzahu38-1768294495735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448425" y="3648075"/>
            <a:ext cx="152400" cy="152400"/>
          </a:xfrm>
          <a:prstGeom prst="rect">
            <a:avLst/>
          </a:prstGeom>
        </p:spPr>
      </p:pic>
      <p:pic>
        <p:nvPicPr>
          <p:cNvPr id="45" name="Image 14" descr="/var/folders/1y/yzhkrds14j1gm67qjvlds8tm7vvy2b/T/icon-icon-osj5m6wx7-1768294495777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703046" y="4886325"/>
            <a:ext cx="116681" cy="133350"/>
          </a:xfrm>
          <a:prstGeom prst="rect">
            <a:avLst/>
          </a:prstGeom>
        </p:spPr>
      </p:pic>
      <p:pic>
        <p:nvPicPr>
          <p:cNvPr id="46" name="Image 15" descr="/var/folders/1y/yzhkrds14j1gm67qjvlds8tm7vvy2b/T/icon-icon-90t1olr8n-1768294495816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163324" y="4886325"/>
            <a:ext cx="116681" cy="13335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2026-01-13T08:54:56Z</dcterms:created>
  <dcterms:modified xsi:type="dcterms:W3CDTF">2026-01-13T08:54:56Z</dcterms:modified>
</cp:coreProperties>
</file>